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60" r:id="rId4"/>
  </p:sldMasterIdLst>
  <p:notesMasterIdLst>
    <p:notesMasterId r:id="rId68"/>
  </p:notesMasterIdLst>
  <p:sldIdLst>
    <p:sldId id="522" r:id="rId5"/>
    <p:sldId id="481" r:id="rId6"/>
    <p:sldId id="523" r:id="rId7"/>
    <p:sldId id="524" r:id="rId8"/>
    <p:sldId id="525" r:id="rId9"/>
    <p:sldId id="526" r:id="rId10"/>
    <p:sldId id="527" r:id="rId11"/>
    <p:sldId id="475" r:id="rId12"/>
    <p:sldId id="529" r:id="rId13"/>
    <p:sldId id="530" r:id="rId14"/>
    <p:sldId id="531" r:id="rId15"/>
    <p:sldId id="282" r:id="rId16"/>
    <p:sldId id="277" r:id="rId17"/>
    <p:sldId id="279" r:id="rId18"/>
    <p:sldId id="281" r:id="rId19"/>
    <p:sldId id="284" r:id="rId20"/>
    <p:sldId id="532" r:id="rId21"/>
    <p:sldId id="461" r:id="rId22"/>
    <p:sldId id="533" r:id="rId23"/>
    <p:sldId id="534" r:id="rId24"/>
    <p:sldId id="283" r:id="rId25"/>
    <p:sldId id="308" r:id="rId26"/>
    <p:sldId id="285" r:id="rId27"/>
    <p:sldId id="287" r:id="rId28"/>
    <p:sldId id="374" r:id="rId29"/>
    <p:sldId id="375" r:id="rId30"/>
    <p:sldId id="535" r:id="rId31"/>
    <p:sldId id="583" r:id="rId32"/>
    <p:sldId id="584" r:id="rId33"/>
    <p:sldId id="537" r:id="rId34"/>
    <p:sldId id="538" r:id="rId35"/>
    <p:sldId id="462" r:id="rId36"/>
    <p:sldId id="539" r:id="rId37"/>
    <p:sldId id="480" r:id="rId38"/>
    <p:sldId id="298" r:id="rId39"/>
    <p:sldId id="330" r:id="rId40"/>
    <p:sldId id="554" r:id="rId41"/>
    <p:sldId id="559" r:id="rId42"/>
    <p:sldId id="511" r:id="rId43"/>
    <p:sldId id="542" r:id="rId44"/>
    <p:sldId id="586" r:id="rId45"/>
    <p:sldId id="585" r:id="rId46"/>
    <p:sldId id="378" r:id="rId47"/>
    <p:sldId id="560" r:id="rId48"/>
    <p:sldId id="561" r:id="rId49"/>
    <p:sldId id="562" r:id="rId50"/>
    <p:sldId id="563" r:id="rId51"/>
    <p:sldId id="565" r:id="rId52"/>
    <p:sldId id="566" r:id="rId53"/>
    <p:sldId id="589" r:id="rId54"/>
    <p:sldId id="577" r:id="rId55"/>
    <p:sldId id="578" r:id="rId56"/>
    <p:sldId id="540" r:id="rId57"/>
    <p:sldId id="570" r:id="rId58"/>
    <p:sldId id="590" r:id="rId59"/>
    <p:sldId id="579" r:id="rId60"/>
    <p:sldId id="573" r:id="rId61"/>
    <p:sldId id="587" r:id="rId62"/>
    <p:sldId id="588" r:id="rId63"/>
    <p:sldId id="576" r:id="rId64"/>
    <p:sldId id="580" r:id="rId65"/>
    <p:sldId id="581" r:id="rId66"/>
    <p:sldId id="582"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40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Steele" initials="M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00"/>
    <a:srgbClr val="003366"/>
    <a:srgbClr val="0000FF"/>
    <a:srgbClr val="6600FF"/>
    <a:srgbClr val="00FFFF"/>
    <a:srgbClr val="57BCEF"/>
    <a:srgbClr val="5DA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84" autoAdjust="0"/>
    <p:restoredTop sz="94692" autoAdjust="0"/>
  </p:normalViewPr>
  <p:slideViewPr>
    <p:cSldViewPr snapToGrid="0" snapToObjects="1">
      <p:cViewPr>
        <p:scale>
          <a:sx n="59" d="100"/>
          <a:sy n="59" d="100"/>
        </p:scale>
        <p:origin x="1795" y="115"/>
      </p:cViewPr>
      <p:guideLst>
        <p:guide orient="horz" pos="4080"/>
        <p:guide pos="4040"/>
      </p:guideLst>
    </p:cSldViewPr>
  </p:slideViewPr>
  <p:notesTextViewPr>
    <p:cViewPr>
      <p:scale>
        <a:sx n="100" d="100"/>
        <a:sy n="100" d="100"/>
      </p:scale>
      <p:origin x="0" y="0"/>
    </p:cViewPr>
  </p:notesTextViewPr>
  <p:sorterViewPr>
    <p:cViewPr varScale="1">
      <p:scale>
        <a:sx n="100" d="100"/>
        <a:sy n="100" d="100"/>
      </p:scale>
      <p:origin x="0" y="-16790"/>
    </p:cViewPr>
  </p:sorterViewPr>
  <p:notesViewPr>
    <p:cSldViewPr snapToGrid="0" snapToObjects="1">
      <p:cViewPr varScale="1">
        <p:scale>
          <a:sx n="49" d="100"/>
          <a:sy n="49" d="100"/>
        </p:scale>
        <p:origin x="-183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231CE-F960-4285-BC2B-924DCFE0D0AF}" type="datetimeFigureOut">
              <a:rPr lang="en-US" smtClean="0"/>
              <a:pPr/>
              <a:t>5/5/2016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82EB-4FAA-490E-8F2D-179336FF04BD}" type="slidenum">
              <a:rPr lang="en-US" smtClean="0"/>
              <a:pPr/>
              <a:t>‹#›</a:t>
            </a:fld>
            <a:endParaRPr lang="en-US" dirty="0"/>
          </a:p>
        </p:txBody>
      </p:sp>
    </p:spTree>
    <p:extLst>
      <p:ext uri="{BB962C8B-B14F-4D97-AF65-F5344CB8AC3E}">
        <p14:creationId xmlns:p14="http://schemas.microsoft.com/office/powerpoint/2010/main" val="42013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nctm.org/PrinciplestoAction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a:t>
            </a:fld>
            <a:endParaRPr lang="en-US" dirty="0"/>
          </a:p>
        </p:txBody>
      </p:sp>
    </p:spTree>
    <p:extLst>
      <p:ext uri="{BB962C8B-B14F-4D97-AF65-F5344CB8AC3E}">
        <p14:creationId xmlns:p14="http://schemas.microsoft.com/office/powerpoint/2010/main" val="3453639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12</a:t>
            </a:fld>
            <a:endParaRPr lang="en-US" dirty="0"/>
          </a:p>
        </p:txBody>
      </p:sp>
    </p:spTree>
    <p:extLst>
      <p:ext uri="{BB962C8B-B14F-4D97-AF65-F5344CB8AC3E}">
        <p14:creationId xmlns:p14="http://schemas.microsoft.com/office/powerpoint/2010/main" val="137250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13</a:t>
            </a:fld>
            <a:endParaRPr lang="en-US" dirty="0"/>
          </a:p>
        </p:txBody>
      </p:sp>
    </p:spTree>
    <p:extLst>
      <p:ext uri="{BB962C8B-B14F-4D97-AF65-F5344CB8AC3E}">
        <p14:creationId xmlns:p14="http://schemas.microsoft.com/office/powerpoint/2010/main" val="28172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14</a:t>
            </a:fld>
            <a:endParaRPr lang="en-US" dirty="0"/>
          </a:p>
        </p:txBody>
      </p:sp>
    </p:spTree>
    <p:extLst>
      <p:ext uri="{BB962C8B-B14F-4D97-AF65-F5344CB8AC3E}">
        <p14:creationId xmlns:p14="http://schemas.microsoft.com/office/powerpoint/2010/main" val="61199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15</a:t>
            </a:fld>
            <a:endParaRPr lang="en-US" dirty="0"/>
          </a:p>
        </p:txBody>
      </p:sp>
    </p:spTree>
    <p:extLst>
      <p:ext uri="{BB962C8B-B14F-4D97-AF65-F5344CB8AC3E}">
        <p14:creationId xmlns:p14="http://schemas.microsoft.com/office/powerpoint/2010/main" val="670063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16</a:t>
            </a:fld>
            <a:endParaRPr lang="en-US" dirty="0"/>
          </a:p>
        </p:txBody>
      </p:sp>
    </p:spTree>
    <p:extLst>
      <p:ext uri="{BB962C8B-B14F-4D97-AF65-F5344CB8AC3E}">
        <p14:creationId xmlns:p14="http://schemas.microsoft.com/office/powerpoint/2010/main" val="3042672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17</a:t>
            </a:fld>
            <a:endParaRPr lang="en-US" dirty="0"/>
          </a:p>
        </p:txBody>
      </p:sp>
    </p:spTree>
    <p:extLst>
      <p:ext uri="{BB962C8B-B14F-4D97-AF65-F5344CB8AC3E}">
        <p14:creationId xmlns:p14="http://schemas.microsoft.com/office/powerpoint/2010/main" val="1996268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21</a:t>
            </a:fld>
            <a:endParaRPr lang="en-US" dirty="0"/>
          </a:p>
        </p:txBody>
      </p:sp>
    </p:spTree>
    <p:extLst>
      <p:ext uri="{BB962C8B-B14F-4D97-AF65-F5344CB8AC3E}">
        <p14:creationId xmlns:p14="http://schemas.microsoft.com/office/powerpoint/2010/main" val="208333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22</a:t>
            </a:fld>
            <a:endParaRPr lang="en-US" dirty="0"/>
          </a:p>
        </p:txBody>
      </p:sp>
    </p:spTree>
    <p:extLst>
      <p:ext uri="{BB962C8B-B14F-4D97-AF65-F5344CB8AC3E}">
        <p14:creationId xmlns:p14="http://schemas.microsoft.com/office/powerpoint/2010/main" val="1348398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23</a:t>
            </a:fld>
            <a:endParaRPr lang="en-US" dirty="0"/>
          </a:p>
        </p:txBody>
      </p:sp>
    </p:spTree>
    <p:extLst>
      <p:ext uri="{BB962C8B-B14F-4D97-AF65-F5344CB8AC3E}">
        <p14:creationId xmlns:p14="http://schemas.microsoft.com/office/powerpoint/2010/main" val="2897600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24</a:t>
            </a:fld>
            <a:endParaRPr lang="en-US" dirty="0"/>
          </a:p>
        </p:txBody>
      </p:sp>
    </p:spTree>
    <p:extLst>
      <p:ext uri="{BB962C8B-B14F-4D97-AF65-F5344CB8AC3E}">
        <p14:creationId xmlns:p14="http://schemas.microsoft.com/office/powerpoint/2010/main" val="13573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2</a:t>
            </a:fld>
            <a:endParaRPr lang="en-US" dirty="0"/>
          </a:p>
        </p:txBody>
      </p:sp>
    </p:spTree>
    <p:extLst>
      <p:ext uri="{BB962C8B-B14F-4D97-AF65-F5344CB8AC3E}">
        <p14:creationId xmlns:p14="http://schemas.microsoft.com/office/powerpoint/2010/main" val="1447024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25</a:t>
            </a:fld>
            <a:endParaRPr lang="en-US" dirty="0"/>
          </a:p>
        </p:txBody>
      </p:sp>
    </p:spTree>
    <p:extLst>
      <p:ext uri="{BB962C8B-B14F-4D97-AF65-F5344CB8AC3E}">
        <p14:creationId xmlns:p14="http://schemas.microsoft.com/office/powerpoint/2010/main" val="2706993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26</a:t>
            </a:fld>
            <a:endParaRPr lang="en-US" dirty="0"/>
          </a:p>
        </p:txBody>
      </p:sp>
    </p:spTree>
    <p:extLst>
      <p:ext uri="{BB962C8B-B14F-4D97-AF65-F5344CB8AC3E}">
        <p14:creationId xmlns:p14="http://schemas.microsoft.com/office/powerpoint/2010/main" val="50196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27</a:t>
            </a:fld>
            <a:endParaRPr lang="en-US" dirty="0"/>
          </a:p>
        </p:txBody>
      </p:sp>
    </p:spTree>
    <p:extLst>
      <p:ext uri="{BB962C8B-B14F-4D97-AF65-F5344CB8AC3E}">
        <p14:creationId xmlns:p14="http://schemas.microsoft.com/office/powerpoint/2010/main" val="1908894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6076 (1.037)</a:t>
            </a:r>
            <a:r>
              <a:rPr lang="en-US" sz="2400" baseline="30000" dirty="0" smtClean="0"/>
              <a:t>t</a:t>
            </a:r>
          </a:p>
          <a:p>
            <a:endParaRPr lang="en-US" sz="2400" baseline="30000" dirty="0" smtClean="0"/>
          </a:p>
          <a:p>
            <a:r>
              <a:rPr lang="en-US" sz="2400" dirty="0" smtClean="0"/>
              <a:t>21,671</a:t>
            </a:r>
          </a:p>
          <a:p>
            <a:endParaRPr lang="en-US" sz="2400" dirty="0"/>
          </a:p>
          <a:p>
            <a:r>
              <a:rPr lang="en-US" sz="2400" dirty="0" smtClean="0"/>
              <a:t>Algebra 2</a:t>
            </a:r>
          </a:p>
          <a:p>
            <a:r>
              <a:rPr lang="en-US" sz="2400" dirty="0" smtClean="0"/>
              <a:t>Holt, Rinehart and Winston, 2004</a:t>
            </a:r>
          </a:p>
          <a:p>
            <a:r>
              <a:rPr lang="en-US" sz="2400" dirty="0" smtClean="0"/>
              <a:t>Page 415</a:t>
            </a:r>
            <a:endParaRPr lang="en-US" sz="2400"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32</a:t>
            </a:fld>
            <a:endParaRPr lang="en-US" dirty="0"/>
          </a:p>
        </p:txBody>
      </p:sp>
    </p:spTree>
    <p:extLst>
      <p:ext uri="{BB962C8B-B14F-4D97-AF65-F5344CB8AC3E}">
        <p14:creationId xmlns:p14="http://schemas.microsoft.com/office/powerpoint/2010/main" val="1015546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a:t>
            </a:r>
            <a:r>
              <a:rPr lang="en-US" b="1" dirty="0" err="1" smtClean="0">
                <a:solidFill>
                  <a:srgbClr val="0000FF"/>
                </a:solidFill>
              </a:rPr>
              <a:t>TaskAnalysisGuide</a:t>
            </a:r>
            <a:endParaRPr lang="en-US" b="1" dirty="0" smtClean="0">
              <a:solidFill>
                <a:srgbClr val="0000FF"/>
              </a:solidFill>
            </a:endParaRPr>
          </a:p>
          <a:p>
            <a:endParaRPr lang="en-US" dirty="0"/>
          </a:p>
          <a:p>
            <a:r>
              <a:rPr lang="en-US" dirty="0" smtClean="0"/>
              <a:t>The key feature of this task that makes it DOING MATHEMATICS is the fact that there is no predictable, well-rehearsed pathway available for solving the task. While most of the other characteristics are also applicable, it is this feature that distinguishes it from all other task types.  </a:t>
            </a:r>
          </a:p>
          <a:p>
            <a:endParaRPr lang="en-US" dirty="0"/>
          </a:p>
          <a:p>
            <a:endParaRPr lang="en-US" dirty="0" smtClean="0"/>
          </a:p>
          <a:p>
            <a:r>
              <a:rPr lang="en-US" i="1" dirty="0" smtClean="0"/>
              <a:t>It is important to note, however, that IF students have already been taught the cross multiplication algorithm and have had opportunities to use it, then this task would be classified as procedures without connections.  </a:t>
            </a:r>
            <a:endParaRPr lang="en-US" i="1" dirty="0"/>
          </a:p>
        </p:txBody>
      </p:sp>
      <p:sp>
        <p:nvSpPr>
          <p:cNvPr id="4" name="Slide Number Placeholder 3"/>
          <p:cNvSpPr>
            <a:spLocks noGrp="1"/>
          </p:cNvSpPr>
          <p:nvPr>
            <p:ph type="sldNum" sz="quarter" idx="10"/>
          </p:nvPr>
        </p:nvSpPr>
        <p:spPr/>
        <p:txBody>
          <a:bodyPr/>
          <a:lstStyle/>
          <a:p>
            <a:fld id="{114A2D64-544D-E147-AE79-5CA7846B5360}" type="slidenum">
              <a:rPr lang="en-US" smtClean="0"/>
              <a:t>33</a:t>
            </a:fld>
            <a:endParaRPr lang="en-US"/>
          </a:p>
        </p:txBody>
      </p:sp>
    </p:spTree>
    <p:extLst>
      <p:ext uri="{BB962C8B-B14F-4D97-AF65-F5344CB8AC3E}">
        <p14:creationId xmlns:p14="http://schemas.microsoft.com/office/powerpoint/2010/main" val="1229875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35</a:t>
            </a:fld>
            <a:endParaRPr lang="en-US" dirty="0"/>
          </a:p>
        </p:txBody>
      </p:sp>
    </p:spTree>
    <p:extLst>
      <p:ext uri="{BB962C8B-B14F-4D97-AF65-F5344CB8AC3E}">
        <p14:creationId xmlns:p14="http://schemas.microsoft.com/office/powerpoint/2010/main" val="3431217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a:cs typeface="Verdana"/>
              </a:rPr>
              <a:t>Not talking about giving students impossible problems to. </a:t>
            </a:r>
          </a:p>
          <a:p>
            <a:endParaRPr lang="en-US" sz="1400" dirty="0">
              <a:latin typeface="Verdana"/>
              <a:cs typeface="Verdana"/>
            </a:endParaRPr>
          </a:p>
          <a:p>
            <a:r>
              <a:rPr lang="en-US" sz="1400" dirty="0" smtClean="0">
                <a:latin typeface="Verdana"/>
                <a:cs typeface="Verdana"/>
              </a:rPr>
              <a:t>CLICK ON QUOTE </a:t>
            </a:r>
          </a:p>
          <a:p>
            <a:endParaRPr lang="en-US" sz="1400" dirty="0">
              <a:latin typeface="Verdana"/>
              <a:cs typeface="Verdana"/>
            </a:endParaRPr>
          </a:p>
          <a:p>
            <a:r>
              <a:rPr lang="en-US" sz="1400" dirty="0" smtClean="0">
                <a:latin typeface="Verdana"/>
                <a:cs typeface="Verdana"/>
              </a:rPr>
              <a:t>Students need to be able to figure things out for themselves…it is through this process of figuring things own that they will develop authority and ownership of their own learning.</a:t>
            </a:r>
            <a:endParaRPr lang="en-US" sz="1400" dirty="0">
              <a:latin typeface="Verdana"/>
              <a:cs typeface="Verdana"/>
            </a:endParaRPr>
          </a:p>
        </p:txBody>
      </p:sp>
      <p:sp>
        <p:nvSpPr>
          <p:cNvPr id="4" name="Slide Number Placeholder 3"/>
          <p:cNvSpPr>
            <a:spLocks noGrp="1"/>
          </p:cNvSpPr>
          <p:nvPr>
            <p:ph type="sldNum" sz="quarter" idx="10"/>
          </p:nvPr>
        </p:nvSpPr>
        <p:spPr/>
        <p:txBody>
          <a:bodyPr/>
          <a:lstStyle/>
          <a:p>
            <a:fld id="{0AFCC9AC-30C4-194D-9A9F-B49B969FE0AF}" type="slidenum">
              <a:rPr lang="en-US" smtClean="0"/>
              <a:t>36</a:t>
            </a:fld>
            <a:endParaRPr lang="en-US" dirty="0"/>
          </a:p>
        </p:txBody>
      </p:sp>
    </p:spTree>
    <p:extLst>
      <p:ext uri="{BB962C8B-B14F-4D97-AF65-F5344CB8AC3E}">
        <p14:creationId xmlns:p14="http://schemas.microsoft.com/office/powerpoint/2010/main" val="42846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37</a:t>
            </a:fld>
            <a:endParaRPr lang="en-US" dirty="0"/>
          </a:p>
        </p:txBody>
      </p:sp>
    </p:spTree>
    <p:extLst>
      <p:ext uri="{BB962C8B-B14F-4D97-AF65-F5344CB8AC3E}">
        <p14:creationId xmlns:p14="http://schemas.microsoft.com/office/powerpoint/2010/main" val="555261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shown in this slides summarizes teacher and student actions that embrace struggle as a natural aspect of learning.</a:t>
            </a:r>
          </a:p>
          <a:p>
            <a:endParaRPr lang="en-US" dirty="0"/>
          </a:p>
          <a:p>
            <a:r>
              <a:rPr lang="en-US" dirty="0" smtClean="0"/>
              <a:t>You may want to distribute a copy of the teacher and student actions to facilitate teachers discussion/reflection related to the last slide.</a:t>
            </a:r>
          </a:p>
          <a:p>
            <a:endParaRPr lang="en-US" dirty="0"/>
          </a:p>
          <a:p>
            <a:r>
              <a:rPr lang="en-US" dirty="0" smtClean="0"/>
              <a:t>HANDOUT </a:t>
            </a:r>
            <a:r>
              <a:rPr lang="en-US" dirty="0" smtClean="0">
                <a:solidFill>
                  <a:srgbClr val="FF6600"/>
                </a:solidFill>
              </a:rPr>
              <a:t>9</a:t>
            </a:r>
            <a:r>
              <a:rPr lang="en-US" dirty="0">
                <a:solidFill>
                  <a:srgbClr val="FF6600"/>
                </a:solidFill>
              </a:rPr>
              <a:t>-</a:t>
            </a:r>
            <a:r>
              <a:rPr lang="en-US" dirty="0" smtClean="0">
                <a:solidFill>
                  <a:srgbClr val="FF6600"/>
                </a:solidFill>
              </a:rPr>
              <a:t>TeacherandStudent Actions-HS-Ziegler</a:t>
            </a:r>
            <a:endParaRPr lang="en-US" dirty="0">
              <a:solidFill>
                <a:srgbClr val="FF6600"/>
              </a:solidFill>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38</a:t>
            </a:fld>
            <a:endParaRPr lang="en-US" dirty="0"/>
          </a:p>
        </p:txBody>
      </p:sp>
    </p:spTree>
    <p:extLst>
      <p:ext uri="{BB962C8B-B14F-4D97-AF65-F5344CB8AC3E}">
        <p14:creationId xmlns:p14="http://schemas.microsoft.com/office/powerpoint/2010/main" val="1989405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a:xfrm>
            <a:off x="1144588" y="685800"/>
            <a:ext cx="4570412" cy="3429000"/>
          </a:xfrm>
          <a:ln/>
        </p:spPr>
      </p:sp>
      <p:sp>
        <p:nvSpPr>
          <p:cNvPr id="173059" name="Rectangle 3"/>
          <p:cNvSpPr>
            <a:spLocks noGrp="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96463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480" indent="-282492">
              <a:spcBef>
                <a:spcPct val="30000"/>
              </a:spcBef>
              <a:defRPr sz="1200">
                <a:solidFill>
                  <a:schemeClr val="tx1"/>
                </a:solidFill>
                <a:latin typeface="Calibri" pitchFamily="34" charset="0"/>
              </a:defRPr>
            </a:lvl2pPr>
            <a:lvl3pPr marL="1129970" indent="-225994">
              <a:spcBef>
                <a:spcPct val="30000"/>
              </a:spcBef>
              <a:defRPr sz="1200">
                <a:solidFill>
                  <a:schemeClr val="tx1"/>
                </a:solidFill>
                <a:latin typeface="Calibri" pitchFamily="34" charset="0"/>
              </a:defRPr>
            </a:lvl3pPr>
            <a:lvl4pPr marL="1581958" indent="-225994">
              <a:spcBef>
                <a:spcPct val="30000"/>
              </a:spcBef>
              <a:defRPr sz="1200">
                <a:solidFill>
                  <a:schemeClr val="tx1"/>
                </a:solidFill>
                <a:latin typeface="Calibri" pitchFamily="34" charset="0"/>
              </a:defRPr>
            </a:lvl4pPr>
            <a:lvl5pPr marL="2033946" indent="-225994">
              <a:spcBef>
                <a:spcPct val="30000"/>
              </a:spcBef>
              <a:defRPr sz="1200">
                <a:solidFill>
                  <a:schemeClr val="tx1"/>
                </a:solidFill>
                <a:latin typeface="Calibri" pitchFamily="34" charset="0"/>
              </a:defRPr>
            </a:lvl5pPr>
            <a:lvl6pPr marL="2485934" indent="-225994" eaLnBrk="0" fontAlgn="base" hangingPunct="0">
              <a:spcBef>
                <a:spcPct val="30000"/>
              </a:spcBef>
              <a:spcAft>
                <a:spcPct val="0"/>
              </a:spcAft>
              <a:defRPr sz="1200">
                <a:solidFill>
                  <a:schemeClr val="tx1"/>
                </a:solidFill>
                <a:latin typeface="Calibri" pitchFamily="34" charset="0"/>
              </a:defRPr>
            </a:lvl6pPr>
            <a:lvl7pPr marL="2937921" indent="-225994" eaLnBrk="0" fontAlgn="base" hangingPunct="0">
              <a:spcBef>
                <a:spcPct val="30000"/>
              </a:spcBef>
              <a:spcAft>
                <a:spcPct val="0"/>
              </a:spcAft>
              <a:defRPr sz="1200">
                <a:solidFill>
                  <a:schemeClr val="tx1"/>
                </a:solidFill>
                <a:latin typeface="Calibri" pitchFamily="34" charset="0"/>
              </a:defRPr>
            </a:lvl7pPr>
            <a:lvl8pPr marL="3389909" indent="-225994" eaLnBrk="0" fontAlgn="base" hangingPunct="0">
              <a:spcBef>
                <a:spcPct val="30000"/>
              </a:spcBef>
              <a:spcAft>
                <a:spcPct val="0"/>
              </a:spcAft>
              <a:defRPr sz="1200">
                <a:solidFill>
                  <a:schemeClr val="tx1"/>
                </a:solidFill>
                <a:latin typeface="Calibri" pitchFamily="34" charset="0"/>
              </a:defRPr>
            </a:lvl8pPr>
            <a:lvl9pPr marL="3841897" indent="-225994" eaLnBrk="0" fontAlgn="base" hangingPunct="0">
              <a:spcBef>
                <a:spcPct val="30000"/>
              </a:spcBef>
              <a:spcAft>
                <a:spcPct val="0"/>
              </a:spcAft>
              <a:defRPr sz="1200">
                <a:solidFill>
                  <a:schemeClr val="tx1"/>
                </a:solidFill>
                <a:latin typeface="Calibri" pitchFamily="34" charset="0"/>
              </a:defRPr>
            </a:lvl9pPr>
          </a:lstStyle>
          <a:p>
            <a:pPr>
              <a:spcBef>
                <a:spcPct val="0"/>
              </a:spcBef>
            </a:pPr>
            <a:fld id="{A99393E8-A84C-43D4-B4C3-22E8889DDA29}" type="slidenum">
              <a:rPr lang="en-US" altLang="en-US" smtClean="0">
                <a:latin typeface="Arial" pitchFamily="34" charset="0"/>
                <a:cs typeface="Arial" pitchFamily="34" charset="0"/>
              </a:rPr>
              <a:pPr>
                <a:spcBef>
                  <a:spcPct val="0"/>
                </a:spcBef>
              </a:pPr>
              <a:t>3</a:t>
            </a:fld>
            <a:endParaRPr lang="en-US" altLang="en-US" dirty="0" smtClean="0">
              <a:latin typeface="Arial" pitchFamily="34" charset="0"/>
              <a:cs typeface="Arial" pitchFamily="34" charset="0"/>
            </a:endParaRPr>
          </a:p>
        </p:txBody>
      </p:sp>
      <p:sp>
        <p:nvSpPr>
          <p:cNvPr id="16388" name="Notes Placeholder 4"/>
          <p:cNvSpPr>
            <a:spLocks noGrp="1"/>
          </p:cNvSpPr>
          <p:nvPr/>
        </p:nvSpPr>
        <p:spPr bwMode="auto">
          <a:xfrm>
            <a:off x="686114" y="4344108"/>
            <a:ext cx="5485773" cy="411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endParaRPr lang="en-US" altLang="en-US" dirty="0"/>
          </a:p>
        </p:txBody>
      </p:sp>
    </p:spTree>
    <p:extLst>
      <p:ext uri="{BB962C8B-B14F-4D97-AF65-F5344CB8AC3E}">
        <p14:creationId xmlns:p14="http://schemas.microsoft.com/office/powerpoint/2010/main" val="2541002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174084" name="Slide Number Placeholder 3"/>
          <p:cNvSpPr>
            <a:spLocks noGrp="1"/>
          </p:cNvSpPr>
          <p:nvPr>
            <p:ph type="sldNum" sz="quarter" idx="5"/>
          </p:nvPr>
        </p:nvSpPr>
        <p:spPr>
          <a:noFill/>
        </p:spPr>
        <p:txBody>
          <a:bodyPr/>
          <a:lstStyle>
            <a:lvl1pPr defTabSz="914485">
              <a:defRPr sz="1300">
                <a:solidFill>
                  <a:schemeClr val="tx1"/>
                </a:solidFill>
                <a:latin typeface="Times New Roman" pitchFamily="18" charset="0"/>
                <a:ea typeface="ＭＳ Ｐゴシック" pitchFamily="34" charset="-128"/>
              </a:defRPr>
            </a:lvl1pPr>
            <a:lvl2pPr marL="702756" indent="-270291" defTabSz="914485">
              <a:defRPr sz="1300">
                <a:solidFill>
                  <a:schemeClr val="tx1"/>
                </a:solidFill>
                <a:latin typeface="Times New Roman" pitchFamily="18" charset="0"/>
                <a:ea typeface="ＭＳ Ｐゴシック" pitchFamily="34" charset="-128"/>
              </a:defRPr>
            </a:lvl2pPr>
            <a:lvl3pPr marL="1081164" indent="-216233" defTabSz="914485">
              <a:defRPr sz="1300">
                <a:solidFill>
                  <a:schemeClr val="tx1"/>
                </a:solidFill>
                <a:latin typeface="Times New Roman" pitchFamily="18" charset="0"/>
                <a:ea typeface="ＭＳ Ｐゴシック" pitchFamily="34" charset="-128"/>
              </a:defRPr>
            </a:lvl3pPr>
            <a:lvl4pPr marL="1513629" indent="-216233" defTabSz="914485">
              <a:defRPr sz="1300">
                <a:solidFill>
                  <a:schemeClr val="tx1"/>
                </a:solidFill>
                <a:latin typeface="Times New Roman" pitchFamily="18" charset="0"/>
                <a:ea typeface="ＭＳ Ｐゴシック" pitchFamily="34" charset="-128"/>
              </a:defRPr>
            </a:lvl4pPr>
            <a:lvl5pPr marL="1946095" indent="-216233" defTabSz="914485">
              <a:defRPr sz="1300">
                <a:solidFill>
                  <a:schemeClr val="tx1"/>
                </a:solidFill>
                <a:latin typeface="Times New Roman" pitchFamily="18" charset="0"/>
                <a:ea typeface="ＭＳ Ｐゴシック" pitchFamily="34" charset="-128"/>
              </a:defRPr>
            </a:lvl5pPr>
            <a:lvl6pPr marL="2378560"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1026"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491"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957" indent="-216233" defTabSz="914485"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fld id="{45ABC3C9-44E3-4661-AEDC-1D079FA4FA1B}" type="slidenum">
              <a:rPr lang="en-US" sz="1200">
                <a:latin typeface="Arial" pitchFamily="34" charset="0"/>
              </a:rPr>
              <a:pPr/>
              <a:t>42</a:t>
            </a:fld>
            <a:endParaRPr lang="en-US" sz="1200" dirty="0">
              <a:latin typeface="Arial" pitchFamily="34" charset="0"/>
            </a:endParaRPr>
          </a:p>
        </p:txBody>
      </p:sp>
    </p:spTree>
    <p:extLst>
      <p:ext uri="{BB962C8B-B14F-4D97-AF65-F5344CB8AC3E}">
        <p14:creationId xmlns:p14="http://schemas.microsoft.com/office/powerpoint/2010/main" val="2230853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43</a:t>
            </a:fld>
            <a:endParaRPr lang="en-US" dirty="0"/>
          </a:p>
        </p:txBody>
      </p:sp>
    </p:spTree>
    <p:extLst>
      <p:ext uri="{BB962C8B-B14F-4D97-AF65-F5344CB8AC3E}">
        <p14:creationId xmlns:p14="http://schemas.microsoft.com/office/powerpoint/2010/main" val="304267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 focuses on Productive Struggle.  It is suggested that teachers have some familiarity with the Effective Teaching Practices prior to engaging in this session.  </a:t>
            </a:r>
          </a:p>
          <a:p>
            <a:endParaRPr lang="en-US" dirty="0"/>
          </a:p>
          <a:p>
            <a:r>
              <a:rPr lang="en-US" dirty="0" smtClean="0"/>
              <a:t>There are two sessions available that provide an overview of the Teaching and Learning Principle, with some discussion of </a:t>
            </a:r>
            <a:r>
              <a:rPr lang="en-US" dirty="0"/>
              <a:t>each </a:t>
            </a:r>
            <a:r>
              <a:rPr lang="en-US" dirty="0" smtClean="0"/>
              <a:t>of the effective teaching practices </a:t>
            </a:r>
            <a:r>
              <a:rPr lang="en-US" dirty="0" smtClean="0">
                <a:hlinkClick r:id="rId3"/>
              </a:rPr>
              <a:t>http</a:t>
            </a:r>
            <a:r>
              <a:rPr lang="en-US" dirty="0">
                <a:hlinkClick r:id="rId3"/>
              </a:rPr>
              <a:t>://www.nctm.org/PrinciplestoActions</a:t>
            </a:r>
            <a:r>
              <a:rPr lang="en-US" dirty="0" smtClean="0">
                <a:hlinkClick r:id="rId3"/>
              </a:rPr>
              <a:t>/</a:t>
            </a:r>
            <a:r>
              <a:rPr lang="en-US" dirty="0" smtClean="0"/>
              <a:t> .--  The </a:t>
            </a:r>
            <a:r>
              <a:rPr lang="en-US" dirty="0"/>
              <a:t>Candy </a:t>
            </a:r>
            <a:r>
              <a:rPr lang="en-US" dirty="0" smtClean="0"/>
              <a:t>Jar (middle school content) or the Pay It Forward (high school content). </a:t>
            </a: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44</a:t>
            </a:fld>
            <a:endParaRPr lang="en-US" dirty="0"/>
          </a:p>
        </p:txBody>
      </p:sp>
    </p:spTree>
    <p:extLst>
      <p:ext uri="{BB962C8B-B14F-4D97-AF65-F5344CB8AC3E}">
        <p14:creationId xmlns:p14="http://schemas.microsoft.com/office/powerpoint/2010/main" val="1140732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01392-CFCA-3745-A931-46D3E65599DA}" type="slidenum">
              <a:rPr lang="en-US"/>
              <a:pPr/>
              <a:t>45</a:t>
            </a:fld>
            <a:endParaRPr lang="en-US"/>
          </a:p>
        </p:txBody>
      </p:sp>
      <p:sp>
        <p:nvSpPr>
          <p:cNvPr id="279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79555" name="Rectangle 3"/>
          <p:cNvSpPr>
            <a:spLocks noGrp="1" noChangeArrowheads="1"/>
          </p:cNvSpPr>
          <p:nvPr>
            <p:ph type="body" idx="1"/>
          </p:nvPr>
        </p:nvSpPr>
        <p:spPr bwMode="auto">
          <a:xfrm>
            <a:off x="931333"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normAutofit/>
          </a:bodyPr>
          <a:lstStyle/>
          <a:p>
            <a:r>
              <a:rPr lang="en-US" dirty="0" smtClean="0"/>
              <a:t>The video clips featured in this session feature students who are trying to write equations for the total number of squares in any figure and relate the equations they create to the physical arrangement of tiles in the figures (Step 3) .</a:t>
            </a:r>
          </a:p>
          <a:p>
            <a:endParaRPr lang="en-US" dirty="0"/>
          </a:p>
          <a:p>
            <a:r>
              <a:rPr lang="en-US" dirty="0" smtClean="0"/>
              <a:t>It is suggested that you engage teachers in solving the task prior to analyzing the video.  This will </a:t>
            </a:r>
            <a:r>
              <a:rPr lang="en-US" dirty="0"/>
              <a:t>take </a:t>
            </a:r>
            <a:r>
              <a:rPr lang="en-US" dirty="0" smtClean="0"/>
              <a:t>45-60 minutes. The lesson guide (8. Calling Plans-LESSON GUIDE) contains suggestions for conducting the lesson and sample solutions that may be helpful to you.</a:t>
            </a:r>
            <a:endParaRPr lang="en-US" dirty="0"/>
          </a:p>
          <a:p>
            <a:endParaRPr lang="en-US" dirty="0" smtClean="0"/>
          </a:p>
          <a:p>
            <a:r>
              <a:rPr lang="en-US" dirty="0" smtClean="0"/>
              <a:t>If you don’t have time to engage teachers in the lesson, you should give the teachers several different forms of the function (shown below) and ask them to relate the function to the physical arrangement of tiles in the S-Pattern. </a:t>
            </a:r>
          </a:p>
          <a:p>
            <a:endParaRPr lang="en-US" dirty="0"/>
          </a:p>
          <a:p>
            <a:r>
              <a:rPr lang="en-US" dirty="0" smtClean="0"/>
              <a:t>n-= total number of tiles</a:t>
            </a:r>
          </a:p>
          <a:p>
            <a:r>
              <a:rPr lang="en-US" dirty="0" smtClean="0"/>
              <a:t>f= figure number</a:t>
            </a:r>
            <a:endParaRPr lang="en-US" dirty="0"/>
          </a:p>
          <a:p>
            <a:endParaRPr lang="en-US" dirty="0" smtClean="0"/>
          </a:p>
          <a:p>
            <a:r>
              <a:rPr lang="en-US" dirty="0" smtClean="0"/>
              <a:t>n= f</a:t>
            </a:r>
            <a:r>
              <a:rPr lang="en-US" baseline="30000" dirty="0" smtClean="0"/>
              <a:t>2</a:t>
            </a:r>
            <a:r>
              <a:rPr lang="en-US" dirty="0" smtClean="0"/>
              <a:t> + 1</a:t>
            </a:r>
          </a:p>
          <a:p>
            <a:r>
              <a:rPr lang="en-US" dirty="0" smtClean="0"/>
              <a:t>n= (f + 1)(f - 1) + 2</a:t>
            </a:r>
          </a:p>
          <a:p>
            <a:r>
              <a:rPr lang="en-US" dirty="0" smtClean="0"/>
              <a:t>n= (f - 1)</a:t>
            </a:r>
            <a:r>
              <a:rPr lang="en-US" baseline="30000" dirty="0" smtClean="0"/>
              <a:t>2 </a:t>
            </a:r>
            <a:r>
              <a:rPr lang="en-US" dirty="0" smtClean="0"/>
              <a:t>+ 2f</a:t>
            </a:r>
          </a:p>
          <a:p>
            <a:r>
              <a:rPr lang="en-US" dirty="0"/>
              <a:t>n</a:t>
            </a:r>
            <a:r>
              <a:rPr lang="en-US" dirty="0" smtClean="0"/>
              <a:t>= f(f+1) - (n-1)</a:t>
            </a:r>
            <a:endParaRPr lang="en-US" dirty="0"/>
          </a:p>
        </p:txBody>
      </p:sp>
    </p:spTree>
    <p:extLst>
      <p:ext uri="{BB962C8B-B14F-4D97-AF65-F5344CB8AC3E}">
        <p14:creationId xmlns:p14="http://schemas.microsoft.com/office/powerpoint/2010/main" val="2310616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46</a:t>
            </a:fld>
            <a:endParaRPr lang="en-US" dirty="0"/>
          </a:p>
        </p:txBody>
      </p:sp>
    </p:spTree>
    <p:extLst>
      <p:ext uri="{BB962C8B-B14F-4D97-AF65-F5344CB8AC3E}">
        <p14:creationId xmlns:p14="http://schemas.microsoft.com/office/powerpoint/2010/main" val="1512012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47</a:t>
            </a:fld>
            <a:endParaRPr lang="en-US" dirty="0"/>
          </a:p>
        </p:txBody>
      </p:sp>
    </p:spTree>
    <p:extLst>
      <p:ext uri="{BB962C8B-B14F-4D97-AF65-F5344CB8AC3E}">
        <p14:creationId xmlns:p14="http://schemas.microsoft.com/office/powerpoint/2010/main" val="2966939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48</a:t>
            </a:fld>
            <a:endParaRPr lang="en-US" dirty="0"/>
          </a:p>
        </p:txBody>
      </p:sp>
    </p:spTree>
    <p:extLst>
      <p:ext uri="{BB962C8B-B14F-4D97-AF65-F5344CB8AC3E}">
        <p14:creationId xmlns:p14="http://schemas.microsoft.com/office/powerpoint/2010/main" val="1533371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Here are some of the things that teachers</a:t>
            </a:r>
            <a:r>
              <a:rPr lang="en-US" b="1" baseline="0" dirty="0" smtClean="0"/>
              <a:t> might notice:</a:t>
            </a:r>
          </a:p>
          <a:p>
            <a:endParaRPr lang="en-US" b="1" baseline="0" dirty="0" smtClean="0"/>
          </a:p>
          <a:p>
            <a:pPr marL="171450" indent="-171450">
              <a:buFont typeface="Arial"/>
              <a:buChar char="•"/>
            </a:pPr>
            <a:r>
              <a:rPr lang="en-US" baseline="0" dirty="0" smtClean="0"/>
              <a:t>He did not stand over students - he </a:t>
            </a:r>
            <a:r>
              <a:rPr lang="en-US" dirty="0" smtClean="0"/>
              <a:t>either sits at their table or kneels on the floor so he can make eye contact with them.</a:t>
            </a:r>
            <a:endParaRPr lang="en-US" dirty="0"/>
          </a:p>
          <a:p>
            <a:pPr marL="171450" indent="-171450">
              <a:buFont typeface="Arial"/>
              <a:buChar char="•"/>
            </a:pPr>
            <a:endParaRPr lang="en-US" dirty="0"/>
          </a:p>
          <a:p>
            <a:pPr marL="171450" indent="-171450">
              <a:buFont typeface="Arial"/>
              <a:buChar char="•"/>
            </a:pPr>
            <a:r>
              <a:rPr lang="en-US" dirty="0" smtClean="0"/>
              <a:t>He did not tell students how to solve the task (in the case of group 1) and he did not indicate whether group 2 was correct or incorrect.</a:t>
            </a:r>
          </a:p>
          <a:p>
            <a:pPr marL="171450" indent="-171450">
              <a:buFont typeface="Arial"/>
              <a:buChar char="•"/>
            </a:pPr>
            <a:endParaRPr lang="en-US" baseline="0" dirty="0"/>
          </a:p>
          <a:p>
            <a:pPr marL="171450" indent="-171450">
              <a:buFont typeface="Arial"/>
              <a:buChar char="•"/>
            </a:pPr>
            <a:r>
              <a:rPr lang="en-US" baseline="0" dirty="0" smtClean="0"/>
              <a:t>He asked </a:t>
            </a:r>
            <a:r>
              <a:rPr lang="en-US" baseline="0" dirty="0" smtClean="0">
                <a:solidFill>
                  <a:srgbClr val="FF0000"/>
                </a:solidFill>
              </a:rPr>
              <a:t>questions</a:t>
            </a:r>
            <a:r>
              <a:rPr lang="en-US" baseline="0" dirty="0" smtClean="0"/>
              <a:t> to </a:t>
            </a:r>
            <a:r>
              <a:rPr lang="en-US" baseline="0" dirty="0" smtClean="0">
                <a:solidFill>
                  <a:srgbClr val="FF0000"/>
                </a:solidFill>
              </a:rPr>
              <a:t>elicit student thinking </a:t>
            </a:r>
            <a:r>
              <a:rPr lang="en-US" baseline="0" dirty="0" smtClean="0"/>
              <a:t>regarding what they had done</a:t>
            </a:r>
            <a:r>
              <a:rPr lang="en-US" dirty="0" smtClean="0"/>
              <a:t> </a:t>
            </a:r>
            <a:r>
              <a:rPr lang="en-US" baseline="0" dirty="0" smtClean="0"/>
              <a:t>and what they understand</a:t>
            </a:r>
            <a:r>
              <a:rPr lang="en-US" dirty="0" smtClean="0"/>
              <a:t> about what they had done.</a:t>
            </a:r>
          </a:p>
          <a:p>
            <a:pPr marL="171450" indent="-171450">
              <a:buFont typeface="Arial"/>
              <a:buChar char="•"/>
            </a:pPr>
            <a:endParaRPr lang="en-US" baseline="0" dirty="0"/>
          </a:p>
          <a:p>
            <a:pPr marL="171450" indent="-171450">
              <a:buFont typeface="Arial"/>
              <a:buChar char="•"/>
            </a:pPr>
            <a:r>
              <a:rPr lang="en-US" dirty="0" smtClean="0"/>
              <a:t>He pressed group 1 to try to find a way to find the total number of tiles in a figure without counting.  He wanted them to focus on the shape of the figure and use the shape to find a more efficient way to count.  </a:t>
            </a:r>
          </a:p>
          <a:p>
            <a:pPr marL="171450" indent="-171450">
              <a:buFont typeface="Arial"/>
              <a:buChar char="•"/>
            </a:pPr>
            <a:endParaRPr lang="en-US" baseline="0" dirty="0"/>
          </a:p>
          <a:p>
            <a:pPr marL="171450" indent="-171450">
              <a:buFont typeface="Arial"/>
              <a:buChar char="•"/>
            </a:pPr>
            <a:r>
              <a:rPr lang="en-US" dirty="0" smtClean="0"/>
              <a:t>Although 1 student in group 2 could describe an equation for the total number of tiles, he pressed the other students in the group to explain it in terms of the picture.</a:t>
            </a:r>
          </a:p>
          <a:p>
            <a:pPr marL="171450" indent="-171450">
              <a:buFont typeface="Arial"/>
              <a:buChar char="•"/>
            </a:pPr>
            <a:endParaRPr lang="en-US" dirty="0"/>
          </a:p>
          <a:p>
            <a:pPr marL="171450" indent="-171450">
              <a:buFont typeface="Arial"/>
              <a:buChar char="•"/>
            </a:pPr>
            <a:r>
              <a:rPr lang="en-US" dirty="0" smtClean="0"/>
              <a:t>He left both groups with something to think about -- he didn’t hover over them but rather left them to figure out what to do next</a:t>
            </a:r>
          </a:p>
          <a:p>
            <a:pPr marL="171450" indent="-171450">
              <a:buFont typeface="Arial"/>
              <a:buChar char="•"/>
            </a:pPr>
            <a:endParaRPr lang="en-US" baseline="0" dirty="0"/>
          </a:p>
          <a:p>
            <a:r>
              <a:rPr lang="en-US" dirty="0" smtClean="0"/>
              <a:t>Teachers may identify goals, tasks, questions as effective teaching practices that were used.  (See Ziegler Analysis notes for details.)</a:t>
            </a:r>
          </a:p>
          <a:p>
            <a:endParaRPr lang="en-US" dirty="0" smtClean="0"/>
          </a:p>
          <a:p>
            <a:r>
              <a:rPr lang="en-US" dirty="0" smtClean="0"/>
              <a:t>Teachers may not indicate that the Ziegler’s actions provide evidence of productive struggle.  You might ask:  Did the teacher </a:t>
            </a:r>
            <a:r>
              <a:rPr lang="en-US" dirty="0" smtClean="0">
                <a:solidFill>
                  <a:srgbClr val="FF0000"/>
                </a:solidFill>
              </a:rPr>
              <a:t>support productive struggle</a:t>
            </a:r>
            <a:r>
              <a:rPr lang="en-US" dirty="0" smtClean="0"/>
              <a:t>?  You can then proceed to talk about what productive struggle is.  (The next slide will help.)</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49</a:t>
            </a:fld>
            <a:endParaRPr lang="en-US" dirty="0"/>
          </a:p>
        </p:txBody>
      </p:sp>
    </p:spTree>
    <p:extLst>
      <p:ext uri="{BB962C8B-B14F-4D97-AF65-F5344CB8AC3E}">
        <p14:creationId xmlns:p14="http://schemas.microsoft.com/office/powerpoint/2010/main" val="1177376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Here are some of the things that teachers</a:t>
            </a:r>
            <a:r>
              <a:rPr lang="en-US" b="1" baseline="0" dirty="0" smtClean="0"/>
              <a:t> might notice:</a:t>
            </a:r>
          </a:p>
          <a:p>
            <a:endParaRPr lang="en-US" b="1" baseline="0" dirty="0" smtClean="0"/>
          </a:p>
          <a:p>
            <a:pPr marL="171450" indent="-171450">
              <a:buFont typeface="Arial"/>
              <a:buChar char="•"/>
            </a:pPr>
            <a:r>
              <a:rPr lang="en-US" baseline="0" dirty="0" smtClean="0"/>
              <a:t>He did not stand over students - he </a:t>
            </a:r>
            <a:r>
              <a:rPr lang="en-US" dirty="0" smtClean="0"/>
              <a:t>either sits at their table or kneels on the floor so he can make eye contact with them.</a:t>
            </a:r>
            <a:endParaRPr lang="en-US" dirty="0"/>
          </a:p>
          <a:p>
            <a:pPr marL="171450" indent="-171450">
              <a:buFont typeface="Arial"/>
              <a:buChar char="•"/>
            </a:pPr>
            <a:endParaRPr lang="en-US" dirty="0"/>
          </a:p>
          <a:p>
            <a:pPr marL="171450" indent="-171450">
              <a:buFont typeface="Arial"/>
              <a:buChar char="•"/>
            </a:pPr>
            <a:r>
              <a:rPr lang="en-US" dirty="0" smtClean="0"/>
              <a:t>He did not tell students how to solve the task (in the case of group 1) and he did not indicate whether group 2 was correct or incorrect.</a:t>
            </a:r>
          </a:p>
          <a:p>
            <a:pPr marL="171450" indent="-171450">
              <a:buFont typeface="Arial"/>
              <a:buChar char="•"/>
            </a:pPr>
            <a:endParaRPr lang="en-US" baseline="0" dirty="0"/>
          </a:p>
          <a:p>
            <a:pPr marL="171450" indent="-171450">
              <a:buFont typeface="Arial"/>
              <a:buChar char="•"/>
            </a:pPr>
            <a:r>
              <a:rPr lang="en-US" baseline="0" dirty="0" smtClean="0"/>
              <a:t>He asked </a:t>
            </a:r>
            <a:r>
              <a:rPr lang="en-US" baseline="0" dirty="0" smtClean="0">
                <a:solidFill>
                  <a:srgbClr val="FF0000"/>
                </a:solidFill>
              </a:rPr>
              <a:t>questions</a:t>
            </a:r>
            <a:r>
              <a:rPr lang="en-US" baseline="0" dirty="0" smtClean="0"/>
              <a:t> to </a:t>
            </a:r>
            <a:r>
              <a:rPr lang="en-US" baseline="0" dirty="0" smtClean="0">
                <a:solidFill>
                  <a:srgbClr val="FF0000"/>
                </a:solidFill>
              </a:rPr>
              <a:t>elicit student thinking </a:t>
            </a:r>
            <a:r>
              <a:rPr lang="en-US" baseline="0" dirty="0" smtClean="0"/>
              <a:t>regarding what they had done</a:t>
            </a:r>
            <a:r>
              <a:rPr lang="en-US" dirty="0" smtClean="0"/>
              <a:t> </a:t>
            </a:r>
            <a:r>
              <a:rPr lang="en-US" baseline="0" dirty="0" smtClean="0"/>
              <a:t>and what they understand</a:t>
            </a:r>
            <a:r>
              <a:rPr lang="en-US" dirty="0" smtClean="0"/>
              <a:t> about what they had done.</a:t>
            </a:r>
          </a:p>
          <a:p>
            <a:pPr marL="171450" indent="-171450">
              <a:buFont typeface="Arial"/>
              <a:buChar char="•"/>
            </a:pPr>
            <a:endParaRPr lang="en-US" baseline="0" dirty="0"/>
          </a:p>
          <a:p>
            <a:pPr marL="171450" indent="-171450">
              <a:buFont typeface="Arial"/>
              <a:buChar char="•"/>
            </a:pPr>
            <a:r>
              <a:rPr lang="en-US" dirty="0" smtClean="0"/>
              <a:t>He pressed group 1 to try to find a way to find the total number of tiles in a figure without counting.  He wanted them to focus on the shape of the figure and use the shape to find a more efficient way to count.  </a:t>
            </a:r>
          </a:p>
          <a:p>
            <a:pPr marL="171450" indent="-171450">
              <a:buFont typeface="Arial"/>
              <a:buChar char="•"/>
            </a:pPr>
            <a:endParaRPr lang="en-US" baseline="0" dirty="0"/>
          </a:p>
          <a:p>
            <a:pPr marL="171450" indent="-171450">
              <a:buFont typeface="Arial"/>
              <a:buChar char="•"/>
            </a:pPr>
            <a:r>
              <a:rPr lang="en-US" dirty="0" smtClean="0"/>
              <a:t>Although 1 student in group 2 could describe an equation for the total number of tiles, he pressed the other students in the group to explain it in terms of the picture.</a:t>
            </a:r>
          </a:p>
          <a:p>
            <a:pPr marL="171450" indent="-171450">
              <a:buFont typeface="Arial"/>
              <a:buChar char="•"/>
            </a:pPr>
            <a:endParaRPr lang="en-US" dirty="0"/>
          </a:p>
          <a:p>
            <a:pPr marL="171450" indent="-171450">
              <a:buFont typeface="Arial"/>
              <a:buChar char="•"/>
            </a:pPr>
            <a:r>
              <a:rPr lang="en-US" dirty="0" smtClean="0"/>
              <a:t>He left both groups with something to think about -- he didn’t hover over them but rather left them to figure out what to do next</a:t>
            </a:r>
          </a:p>
          <a:p>
            <a:pPr marL="171450" indent="-171450">
              <a:buFont typeface="Arial"/>
              <a:buChar char="•"/>
            </a:pPr>
            <a:endParaRPr lang="en-US" baseline="0" dirty="0"/>
          </a:p>
          <a:p>
            <a:r>
              <a:rPr lang="en-US" dirty="0" smtClean="0"/>
              <a:t>Teachers may identify goals, tasks, questions as effective teaching practices that were used.  (See Ziegler Analysis notes for details.)</a:t>
            </a:r>
          </a:p>
          <a:p>
            <a:endParaRPr lang="en-US" dirty="0" smtClean="0"/>
          </a:p>
          <a:p>
            <a:r>
              <a:rPr lang="en-US" dirty="0" smtClean="0"/>
              <a:t>Teachers may not indicate that the Ziegler’s actions provide evidence of productive struggle.  You might ask:  Did the teacher </a:t>
            </a:r>
            <a:r>
              <a:rPr lang="en-US" dirty="0" smtClean="0">
                <a:solidFill>
                  <a:srgbClr val="FF0000"/>
                </a:solidFill>
              </a:rPr>
              <a:t>support productive struggle</a:t>
            </a:r>
            <a:r>
              <a:rPr lang="en-US" dirty="0" smtClean="0"/>
              <a:t>?  You can then proceed to talk about what productive struggle is.  (The next slide will help.)</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51</a:t>
            </a:fld>
            <a:endParaRPr lang="en-US" dirty="0"/>
          </a:p>
        </p:txBody>
      </p:sp>
    </p:spTree>
    <p:extLst>
      <p:ext uri="{BB962C8B-B14F-4D97-AF65-F5344CB8AC3E}">
        <p14:creationId xmlns:p14="http://schemas.microsoft.com/office/powerpoint/2010/main" val="1121854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52</a:t>
            </a:fld>
            <a:endParaRPr lang="en-US" dirty="0"/>
          </a:p>
        </p:txBody>
      </p:sp>
    </p:spTree>
    <p:extLst>
      <p:ext uri="{BB962C8B-B14F-4D97-AF65-F5344CB8AC3E}">
        <p14:creationId xmlns:p14="http://schemas.microsoft.com/office/powerpoint/2010/main" val="100682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3180378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53</a:t>
            </a:fld>
            <a:endParaRPr lang="en-US" dirty="0"/>
          </a:p>
        </p:txBody>
      </p:sp>
    </p:spTree>
    <p:extLst>
      <p:ext uri="{BB962C8B-B14F-4D97-AF65-F5344CB8AC3E}">
        <p14:creationId xmlns:p14="http://schemas.microsoft.com/office/powerpoint/2010/main" val="372785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HANDOUT </a:t>
            </a:r>
            <a:r>
              <a:rPr lang="en-US" dirty="0">
                <a:solidFill>
                  <a:srgbClr val="FF6600"/>
                </a:solidFill>
              </a:rPr>
              <a:t>8-</a:t>
            </a:r>
            <a:r>
              <a:rPr lang="en-US" dirty="0" smtClean="0">
                <a:solidFill>
                  <a:srgbClr val="FF6600"/>
                </a:solidFill>
              </a:rPr>
              <a:t>TanscriptClip2-</a:t>
            </a:r>
            <a:r>
              <a:rPr lang="en-US" dirty="0">
                <a:solidFill>
                  <a:srgbClr val="FF6600"/>
                </a:solidFill>
              </a:rPr>
              <a:t>HS-Ziegler</a:t>
            </a:r>
          </a:p>
          <a:p>
            <a:endParaRPr lang="en-US" b="0" baseline="0" dirty="0" smtClean="0"/>
          </a:p>
          <a:p>
            <a:endParaRPr lang="en-US" dirty="0"/>
          </a:p>
          <a:p>
            <a:r>
              <a:rPr lang="en-US" b="0" baseline="0" dirty="0" smtClean="0"/>
              <a:t>See accompanying</a:t>
            </a:r>
            <a:r>
              <a:rPr lang="en-US" b="0" dirty="0" smtClean="0"/>
              <a:t> notes (2. Ziegler Analysis Notes) to support the discussion of the teacher’s actions and interaction.</a:t>
            </a:r>
          </a:p>
          <a:p>
            <a:endParaRPr lang="en-US" b="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54</a:t>
            </a:fld>
            <a:endParaRPr lang="en-US" dirty="0"/>
          </a:p>
        </p:txBody>
      </p:sp>
    </p:spTree>
    <p:extLst>
      <p:ext uri="{BB962C8B-B14F-4D97-AF65-F5344CB8AC3E}">
        <p14:creationId xmlns:p14="http://schemas.microsoft.com/office/powerpoint/2010/main" val="361344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HANDOUT </a:t>
            </a:r>
            <a:r>
              <a:rPr lang="en-US" dirty="0">
                <a:solidFill>
                  <a:srgbClr val="FF6600"/>
                </a:solidFill>
              </a:rPr>
              <a:t>8-</a:t>
            </a:r>
            <a:r>
              <a:rPr lang="en-US" dirty="0" smtClean="0">
                <a:solidFill>
                  <a:srgbClr val="FF6600"/>
                </a:solidFill>
              </a:rPr>
              <a:t>TanscriptClip2-</a:t>
            </a:r>
            <a:r>
              <a:rPr lang="en-US" dirty="0">
                <a:solidFill>
                  <a:srgbClr val="FF6600"/>
                </a:solidFill>
              </a:rPr>
              <a:t>HS-Ziegler</a:t>
            </a:r>
          </a:p>
          <a:p>
            <a:endParaRPr lang="en-US" b="0" baseline="0" dirty="0" smtClean="0"/>
          </a:p>
          <a:p>
            <a:endParaRPr lang="en-US" dirty="0"/>
          </a:p>
          <a:p>
            <a:r>
              <a:rPr lang="en-US" b="0" baseline="0" dirty="0" smtClean="0"/>
              <a:t>See accompanying</a:t>
            </a:r>
            <a:r>
              <a:rPr lang="en-US" b="0" dirty="0" smtClean="0"/>
              <a:t> notes (2. Ziegler Analysis Notes) to support the discussion of the teacher’s actions and interaction.</a:t>
            </a:r>
          </a:p>
          <a:p>
            <a:endParaRPr lang="en-US" b="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56</a:t>
            </a:fld>
            <a:endParaRPr lang="en-US" dirty="0"/>
          </a:p>
        </p:txBody>
      </p:sp>
    </p:spTree>
    <p:extLst>
      <p:ext uri="{BB962C8B-B14F-4D97-AF65-F5344CB8AC3E}">
        <p14:creationId xmlns:p14="http://schemas.microsoft.com/office/powerpoint/2010/main" val="463967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slide is animated. It provides a way of pulling together the ideas that are likely to surface in the discussion.)</a:t>
            </a:r>
          </a:p>
          <a:p>
            <a:endParaRPr lang="en-US" i="1" dirty="0" smtClean="0"/>
          </a:p>
          <a:p>
            <a:endParaRPr lang="en-US" dirty="0"/>
          </a:p>
          <a:p>
            <a:r>
              <a:rPr lang="en-US" dirty="0" smtClean="0"/>
              <a:t>Productive struggle can’t happen in isolation from the other practices.  In these clips there is direct evidence of practices 2, 3, 5, and 8.  Practice 1 can be inferred because we know what he goals were (see slide 5) and his questioning is clearly in service of the stated goals.</a:t>
            </a:r>
          </a:p>
          <a:p>
            <a:endParaRPr lang="en-US" dirty="0"/>
          </a:p>
          <a:p>
            <a:r>
              <a:rPr lang="en-US" dirty="0" smtClean="0"/>
              <a:t>There is limited evidence of meaningful discourse here because of the nature of the clips -- we only can see what the groups are doing when the teachers is with them -- and we do not have access to what they did on their own or to the whole group discussion that took place later in the lesson.  </a:t>
            </a: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57</a:t>
            </a:fld>
            <a:endParaRPr lang="en-US" dirty="0"/>
          </a:p>
        </p:txBody>
      </p:sp>
    </p:spTree>
    <p:extLst>
      <p:ext uri="{BB962C8B-B14F-4D97-AF65-F5344CB8AC3E}">
        <p14:creationId xmlns:p14="http://schemas.microsoft.com/office/powerpoint/2010/main" val="3154014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a:xfrm>
            <a:off x="1144588" y="685800"/>
            <a:ext cx="4570412" cy="3429000"/>
          </a:xfrm>
          <a:ln/>
        </p:spPr>
      </p:sp>
      <p:sp>
        <p:nvSpPr>
          <p:cNvPr id="173059" name="Rectangle 3"/>
          <p:cNvSpPr>
            <a:spLocks noGrp="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3846907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59</a:t>
            </a:fld>
            <a:endParaRPr lang="en-US" dirty="0"/>
          </a:p>
        </p:txBody>
      </p:sp>
    </p:spTree>
    <p:extLst>
      <p:ext uri="{BB962C8B-B14F-4D97-AF65-F5344CB8AC3E}">
        <p14:creationId xmlns:p14="http://schemas.microsoft.com/office/powerpoint/2010/main" val="4081465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slides that follow provide some possible “lessons” that could be learned from these two implementations.</a:t>
            </a:r>
            <a:endParaRPr lang="en-US" dirty="0"/>
          </a:p>
        </p:txBody>
      </p:sp>
      <p:sp>
        <p:nvSpPr>
          <p:cNvPr id="4" name="Slide Number Placeholder 3"/>
          <p:cNvSpPr>
            <a:spLocks noGrp="1"/>
          </p:cNvSpPr>
          <p:nvPr>
            <p:ph type="sldNum" sz="quarter" idx="10"/>
          </p:nvPr>
        </p:nvSpPr>
        <p:spPr/>
        <p:txBody>
          <a:bodyPr/>
          <a:lstStyle/>
          <a:p>
            <a:fld id="{4924FBFB-ED9B-FE4B-9AFC-E6E5349716D5}" type="slidenum">
              <a:rPr lang="en-US" smtClean="0"/>
              <a:t>60</a:t>
            </a:fld>
            <a:endParaRPr lang="en-US"/>
          </a:p>
        </p:txBody>
      </p:sp>
    </p:spTree>
    <p:extLst>
      <p:ext uri="{BB962C8B-B14F-4D97-AF65-F5344CB8AC3E}">
        <p14:creationId xmlns:p14="http://schemas.microsoft.com/office/powerpoint/2010/main" val="2591372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61</a:t>
            </a:fld>
            <a:endParaRPr lang="en-US" dirty="0"/>
          </a:p>
        </p:txBody>
      </p:sp>
    </p:spTree>
    <p:extLst>
      <p:ext uri="{BB962C8B-B14F-4D97-AF65-F5344CB8AC3E}">
        <p14:creationId xmlns:p14="http://schemas.microsoft.com/office/powerpoint/2010/main" val="310893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63</a:t>
            </a:fld>
            <a:endParaRPr lang="en-US" dirty="0"/>
          </a:p>
        </p:txBody>
      </p:sp>
    </p:spTree>
    <p:extLst>
      <p:ext uri="{BB962C8B-B14F-4D97-AF65-F5344CB8AC3E}">
        <p14:creationId xmlns:p14="http://schemas.microsoft.com/office/powerpoint/2010/main" val="183020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402893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5"/>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87" bIns="45687">
            <a:spAutoFit/>
          </a:bodyPr>
          <a:lstStyle/>
          <a:p>
            <a:pPr marL="285257" indent="-285257">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5"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87" bIns="45687">
            <a:spAutoFit/>
          </a:bodyPr>
          <a:lstStyle>
            <a:lvl1pPr defTabSz="914321" eaLnBrk="0" hangingPunct="0">
              <a:defRPr sz="1300">
                <a:solidFill>
                  <a:schemeClr val="tx1"/>
                </a:solidFill>
                <a:latin typeface="Times New Roman" pitchFamily="18" charset="0"/>
                <a:ea typeface="ＭＳ Ｐゴシック" pitchFamily="34" charset="-128"/>
              </a:defRPr>
            </a:lvl1pPr>
            <a:lvl2pPr marL="702631" indent="-270243" defTabSz="914321" eaLnBrk="0" hangingPunct="0">
              <a:defRPr sz="1300">
                <a:solidFill>
                  <a:schemeClr val="tx1"/>
                </a:solidFill>
                <a:latin typeface="Times New Roman" pitchFamily="18" charset="0"/>
                <a:ea typeface="ＭＳ Ｐゴシック" pitchFamily="34" charset="-128"/>
              </a:defRPr>
            </a:lvl2pPr>
            <a:lvl3pPr marL="1080971" indent="-216195" defTabSz="914321" eaLnBrk="0" hangingPunct="0">
              <a:defRPr sz="1300">
                <a:solidFill>
                  <a:schemeClr val="tx1"/>
                </a:solidFill>
                <a:latin typeface="Times New Roman" pitchFamily="18" charset="0"/>
                <a:ea typeface="ＭＳ Ｐゴシック" pitchFamily="34" charset="-128"/>
              </a:defRPr>
            </a:lvl3pPr>
            <a:lvl4pPr marL="1513360" indent="-216195" defTabSz="914321" eaLnBrk="0" hangingPunct="0">
              <a:defRPr sz="1300">
                <a:solidFill>
                  <a:schemeClr val="tx1"/>
                </a:solidFill>
                <a:latin typeface="Times New Roman" pitchFamily="18" charset="0"/>
                <a:ea typeface="ＭＳ Ｐゴシック" pitchFamily="34" charset="-128"/>
              </a:defRPr>
            </a:lvl4pPr>
            <a:lvl5pPr marL="1945748" indent="-216195" defTabSz="914321" eaLnBrk="0" hangingPunct="0">
              <a:defRPr sz="1300">
                <a:solidFill>
                  <a:schemeClr val="tx1"/>
                </a:solidFill>
                <a:latin typeface="Times New Roman" pitchFamily="18" charset="0"/>
                <a:ea typeface="ＭＳ Ｐゴシック" pitchFamily="34" charset="-128"/>
              </a:defRPr>
            </a:lvl5pPr>
            <a:lvl6pPr marL="2378136"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525"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2913"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301"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104415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267841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317564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11</a:t>
            </a:fld>
            <a:endParaRPr lang="en-US" dirty="0"/>
          </a:p>
        </p:txBody>
      </p:sp>
    </p:spTree>
    <p:extLst>
      <p:ext uri="{BB962C8B-B14F-4D97-AF65-F5344CB8AC3E}">
        <p14:creationId xmlns:p14="http://schemas.microsoft.com/office/powerpoint/2010/main" val="1721299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grpSp>
        <p:nvGrpSpPr>
          <p:cNvPr id="8" name="Group 7"/>
          <p:cNvGrpSpPr/>
          <p:nvPr userDrawn="1"/>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1" name="Picture 10"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35765" y="6025416"/>
            <a:ext cx="2673270" cy="696059"/>
          </a:xfrm>
          <a:prstGeom prst="rect">
            <a:avLst/>
          </a:prstGeom>
        </p:spPr>
      </p:pic>
    </p:spTree>
    <p:extLst>
      <p:ext uri="{BB962C8B-B14F-4D97-AF65-F5344CB8AC3E}">
        <p14:creationId xmlns:p14="http://schemas.microsoft.com/office/powerpoint/2010/main" val="2750302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782661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99006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pic>
        <p:nvPicPr>
          <p:cNvPr id="7" name="Picture 6" descr="14861 principles to action cover.ai"/>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 y="-23724"/>
            <a:ext cx="9143999" cy="6870700"/>
          </a:xfrm>
          <a:prstGeom prst="rect">
            <a:avLst/>
          </a:prstGeom>
        </p:spPr>
      </p:pic>
    </p:spTree>
    <p:extLst>
      <p:ext uri="{BB962C8B-B14F-4D97-AF65-F5344CB8AC3E}">
        <p14:creationId xmlns:p14="http://schemas.microsoft.com/office/powerpoint/2010/main" val="4530099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pic>
        <p:nvPicPr>
          <p:cNvPr id="8" name="Picture 7" descr="14861 principles to action cover.ai"/>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 y="-23724"/>
            <a:ext cx="9143999" cy="6870700"/>
          </a:xfrm>
          <a:prstGeom prst="rect">
            <a:avLst/>
          </a:prstGeom>
        </p:spPr>
      </p:pic>
    </p:spTree>
    <p:extLst>
      <p:ext uri="{BB962C8B-B14F-4D97-AF65-F5344CB8AC3E}">
        <p14:creationId xmlns:p14="http://schemas.microsoft.com/office/powerpoint/2010/main" val="12566417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2959324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941942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5617669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4574561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4711933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95015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4302" y="274638"/>
            <a:ext cx="7362497"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324302" y="1600200"/>
            <a:ext cx="7362498"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grpSp>
        <p:nvGrpSpPr>
          <p:cNvPr id="9" name="Group 8"/>
          <p:cNvGrpSpPr/>
          <p:nvPr userDrawn="1"/>
        </p:nvGrpSpPr>
        <p:grpSpPr>
          <a:xfrm>
            <a:off x="1" y="-23724"/>
            <a:ext cx="1020617" cy="6894423"/>
            <a:chOff x="1" y="-23724"/>
            <a:chExt cx="1020617" cy="6894423"/>
          </a:xfrm>
        </p:grpSpPr>
        <p:pic>
          <p:nvPicPr>
            <p:cNvPr id="10" name="Picture 9"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2" name="Picture 11"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0188" y="6126163"/>
            <a:ext cx="2673270" cy="696059"/>
          </a:xfrm>
          <a:prstGeom prst="rect">
            <a:avLst/>
          </a:prstGeom>
        </p:spPr>
      </p:pic>
    </p:spTree>
    <p:extLst>
      <p:ext uri="{BB962C8B-B14F-4D97-AF65-F5344CB8AC3E}">
        <p14:creationId xmlns:p14="http://schemas.microsoft.com/office/powerpoint/2010/main" val="36535580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6849449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3910686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8960006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532932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123577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164465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76588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116632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232700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149873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6186958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469100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871528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867029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4078762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10F2C-C334-4D75-8E9E-87EDEC027515}" type="datetimeFigureOut">
              <a:rPr lang="en-US" smtClean="0"/>
              <a:t>5/5/2016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50503105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510587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4674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499697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345BF-06EA-A34D-9A16-23DFC0E56203}" type="datetimeFigureOut">
              <a:rPr lang="en-US" smtClean="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27389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345BF-06EA-A34D-9A16-23DFC0E56203}" type="datetimeFigureOut">
              <a:rPr lang="en-US" smtClean="0"/>
              <a:pPr/>
              <a:t>5/5/2016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788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1" y="-23724"/>
            <a:ext cx="1020617" cy="6894423"/>
            <a:chOff x="1" y="-23724"/>
            <a:chExt cx="1020617" cy="6894423"/>
          </a:xfrm>
        </p:grpSpPr>
        <p:pic>
          <p:nvPicPr>
            <p:cNvPr id="10" name="Picture 9"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
        <p:nvSpPr>
          <p:cNvPr id="2" name="Title 1"/>
          <p:cNvSpPr>
            <a:spLocks noGrp="1"/>
          </p:cNvSpPr>
          <p:nvPr>
            <p:ph type="title"/>
          </p:nvPr>
        </p:nvSpPr>
        <p:spPr>
          <a:xfrm>
            <a:off x="1292772" y="274638"/>
            <a:ext cx="739402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1049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34152" y="1600200"/>
            <a:ext cx="34526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pic>
        <p:nvPicPr>
          <p:cNvPr id="12" name="Picture 11"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0188" y="6126163"/>
            <a:ext cx="2673270" cy="696059"/>
          </a:xfrm>
          <a:prstGeom prst="rect">
            <a:avLst/>
          </a:prstGeom>
        </p:spPr>
      </p:pic>
    </p:spTree>
    <p:extLst>
      <p:ext uri="{BB962C8B-B14F-4D97-AF65-F5344CB8AC3E}">
        <p14:creationId xmlns:p14="http://schemas.microsoft.com/office/powerpoint/2010/main" val="228866129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345BF-06EA-A34D-9A16-23DFC0E56203}" type="datetimeFigureOut">
              <a:rPr lang="en-US" smtClean="0"/>
              <a:pPr/>
              <a:t>5/5/2016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4071865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5/5/2016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689265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44808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183017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8511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26440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178471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320381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879903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0770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60619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9235" y="274638"/>
            <a:ext cx="7519481"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79236" y="1600200"/>
            <a:ext cx="751948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5/5/2016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grpSp>
        <p:nvGrpSpPr>
          <p:cNvPr id="8" name="Group 7"/>
          <p:cNvGrpSpPr/>
          <p:nvPr userDrawn="1"/>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1" name="Picture 10" descr="NCTM_R_LogoandName4C_L.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70730" y="6050694"/>
            <a:ext cx="2673270" cy="696059"/>
          </a:xfrm>
          <a:prstGeom prst="rect">
            <a:avLst/>
          </a:prstGeom>
        </p:spPr>
      </p:pic>
    </p:spTree>
    <p:extLst>
      <p:ext uri="{BB962C8B-B14F-4D97-AF65-F5344CB8AC3E}">
        <p14:creationId xmlns:p14="http://schemas.microsoft.com/office/powerpoint/2010/main" val="20969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b="1" kern="1200">
          <a:solidFill>
            <a:srgbClr val="00206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206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06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06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06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0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5/5/2016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pic>
        <p:nvPicPr>
          <p:cNvPr id="7" name="Picture 6" descr="14861 principles to action cover.ai"/>
          <p:cNvPicPr>
            <a:picLocks noChangeAspect="1"/>
          </p:cNvPicPr>
          <p:nvPr userDrawn="1"/>
        </p:nvPicPr>
        <p:blipFill>
          <a:blip r:embed="rId13">
            <a:alphaModFix amt="40000"/>
            <a:extLst>
              <a:ext uri="{28A0092B-C50C-407E-A947-70E740481C1C}">
                <a14:useLocalDpi xmlns:a14="http://schemas.microsoft.com/office/drawing/2010/main" val="0"/>
              </a:ext>
            </a:extLst>
          </a:blip>
          <a:stretch>
            <a:fillRect/>
          </a:stretch>
        </p:blipFill>
        <p:spPr>
          <a:xfrm>
            <a:off x="1" y="-23724"/>
            <a:ext cx="9143999" cy="6870700"/>
          </a:xfrm>
          <a:prstGeom prst="rect">
            <a:avLst/>
          </a:prstGeom>
        </p:spPr>
      </p:pic>
      <p:grpSp>
        <p:nvGrpSpPr>
          <p:cNvPr id="8" name="Group 7"/>
          <p:cNvGrpSpPr/>
          <p:nvPr userDrawn="1"/>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02071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10F2C-C334-4D75-8E9E-87EDEC027515}" type="datetimeFigureOut">
              <a:rPr lang="en-US" smtClean="0"/>
              <a:t>5/5/2016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0756A-C007-4170-A400-1072A1671CEE}" type="slidenum">
              <a:rPr lang="en-US" smtClean="0"/>
              <a:t>‹#›</a:t>
            </a:fld>
            <a:endParaRPr lang="en-US" dirty="0"/>
          </a:p>
        </p:txBody>
      </p:sp>
    </p:spTree>
    <p:extLst>
      <p:ext uri="{BB962C8B-B14F-4D97-AF65-F5344CB8AC3E}">
        <p14:creationId xmlns:p14="http://schemas.microsoft.com/office/powerpoint/2010/main" val="795220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5/5/2016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54307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briars@nctm.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ctm.org/Conferences-and-Professional-Development/Principles-to-Actions-Toolkit/The-Case-of-Jeffrey-Ziegler-and-the-S-Pattern-Task/"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ctm.org/Conferences-and-Professional-Development/Principles-to-Actions-Toolkit/The-Case-of-Jeffrey-Ziegler-and-the-S-Pattern-Task/"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dbriars@nctm.org"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162050" y="725576"/>
            <a:ext cx="7600950" cy="5494272"/>
          </a:xfrm>
          <a:prstGeom prst="rect">
            <a:avLst/>
          </a:prstGeom>
        </p:spPr>
        <p:txBody>
          <a:bodyPr vert="horz" lIns="91440" tIns="45720" rIns="91440" bIns="45720" rtlCol="0">
            <a:normAutofit lnSpcReduction="10000"/>
          </a:bodyPr>
          <a:lstStyle/>
          <a:p>
            <a:pPr algn="ctr"/>
            <a:r>
              <a:rPr lang="en-US" sz="4400" b="1" dirty="0">
                <a:solidFill>
                  <a:srgbClr val="002060"/>
                </a:solidFill>
              </a:rPr>
              <a:t>Engaging Tasks + </a:t>
            </a:r>
            <a:r>
              <a:rPr lang="en-US" sz="4400" b="1" dirty="0" smtClean="0">
                <a:solidFill>
                  <a:srgbClr val="002060"/>
                </a:solidFill>
              </a:rPr>
              <a:t>Productive Struggle </a:t>
            </a:r>
            <a:r>
              <a:rPr lang="en-US" sz="4400" b="1" dirty="0">
                <a:solidFill>
                  <a:srgbClr val="002060"/>
                </a:solidFill>
              </a:rPr>
              <a:t>= Math Success</a:t>
            </a:r>
            <a:endParaRPr lang="en-US" b="1" dirty="0" smtClean="0">
              <a:solidFill>
                <a:srgbClr val="002060"/>
              </a:solidFill>
            </a:endParaRPr>
          </a:p>
          <a:p>
            <a:pPr algn="ctr"/>
            <a:endParaRPr lang="en-US" sz="1700" b="1" dirty="0" smtClean="0">
              <a:solidFill>
                <a:srgbClr val="003366"/>
              </a:solidFill>
            </a:endParaRPr>
          </a:p>
          <a:p>
            <a:pPr algn="ctr"/>
            <a:endParaRPr lang="en-US" sz="1700" b="1" dirty="0" smtClean="0">
              <a:solidFill>
                <a:srgbClr val="003366"/>
              </a:solidFill>
            </a:endParaRPr>
          </a:p>
          <a:p>
            <a:pPr algn="ctr"/>
            <a:r>
              <a:rPr lang="en-US" sz="2600" b="1" dirty="0" smtClean="0">
                <a:solidFill>
                  <a:srgbClr val="003366"/>
                </a:solidFill>
              </a:rPr>
              <a:t>Diane </a:t>
            </a:r>
            <a:r>
              <a:rPr lang="en-US" sz="2600" b="1" dirty="0">
                <a:solidFill>
                  <a:srgbClr val="003366"/>
                </a:solidFill>
              </a:rPr>
              <a:t>J. Briars</a:t>
            </a:r>
          </a:p>
          <a:p>
            <a:pPr algn="ctr"/>
            <a:r>
              <a:rPr lang="en-US" sz="2600" b="1" dirty="0" smtClean="0">
                <a:solidFill>
                  <a:srgbClr val="003366"/>
                </a:solidFill>
              </a:rPr>
              <a:t>Immediate Past President </a:t>
            </a:r>
            <a:endParaRPr lang="en-US" sz="2600" b="1" dirty="0">
              <a:solidFill>
                <a:srgbClr val="003366"/>
              </a:solidFill>
            </a:endParaRPr>
          </a:p>
          <a:p>
            <a:pPr algn="ctr"/>
            <a:r>
              <a:rPr lang="en-US" sz="2600" b="1" dirty="0">
                <a:solidFill>
                  <a:srgbClr val="003366"/>
                </a:solidFill>
              </a:rPr>
              <a:t>National Council of Teachers of Mathematics </a:t>
            </a:r>
            <a:r>
              <a:rPr lang="en-US" sz="2600" b="1" dirty="0" smtClean="0">
                <a:solidFill>
                  <a:srgbClr val="003366"/>
                </a:solidFill>
                <a:hlinkClick r:id="rId3"/>
              </a:rPr>
              <a:t>dbriars@nctm.org</a:t>
            </a:r>
            <a:endParaRPr lang="en-US" sz="2600" b="1" dirty="0" smtClean="0">
              <a:solidFill>
                <a:srgbClr val="003366"/>
              </a:solidFill>
            </a:endParaRPr>
          </a:p>
          <a:p>
            <a:pPr algn="ctr"/>
            <a:r>
              <a:rPr lang="en-US" sz="2600" b="1" dirty="0" smtClean="0">
                <a:solidFill>
                  <a:srgbClr val="003366"/>
                </a:solidFill>
              </a:rPr>
              <a:t>nctm.org/briars</a:t>
            </a:r>
            <a:endParaRPr lang="en-US" sz="2200" b="1" dirty="0">
              <a:solidFill>
                <a:srgbClr val="003366"/>
              </a:solidFill>
            </a:endParaRPr>
          </a:p>
          <a:p>
            <a:endParaRPr lang="en-US" sz="3200" b="1" i="1" dirty="0"/>
          </a:p>
          <a:p>
            <a:pPr algn="ctr"/>
            <a:r>
              <a:rPr lang="en-US" sz="2400" b="1" dirty="0">
                <a:solidFill>
                  <a:srgbClr val="002060"/>
                </a:solidFill>
              </a:rPr>
              <a:t>2016 MCTM/</a:t>
            </a:r>
            <a:r>
              <a:rPr lang="en-US" sz="2400" b="1" dirty="0" err="1">
                <a:solidFill>
                  <a:srgbClr val="002060"/>
                </a:solidFill>
              </a:rPr>
              <a:t>MinnMATYC</a:t>
            </a:r>
            <a:r>
              <a:rPr lang="en-US" sz="2400" b="1" dirty="0">
                <a:solidFill>
                  <a:srgbClr val="002060"/>
                </a:solidFill>
              </a:rPr>
              <a:t> Spring </a:t>
            </a:r>
            <a:r>
              <a:rPr lang="en-US" sz="2400" b="1" dirty="0" smtClean="0">
                <a:solidFill>
                  <a:srgbClr val="002060"/>
                </a:solidFill>
              </a:rPr>
              <a:t>Conference</a:t>
            </a:r>
          </a:p>
          <a:p>
            <a:pPr algn="ctr"/>
            <a:r>
              <a:rPr lang="en-US" sz="2400" b="1" dirty="0" smtClean="0">
                <a:solidFill>
                  <a:srgbClr val="003366"/>
                </a:solidFill>
              </a:rPr>
              <a:t>Duluth, MN</a:t>
            </a:r>
          </a:p>
          <a:p>
            <a:pPr algn="ctr"/>
            <a:r>
              <a:rPr lang="en-US" sz="2400" b="1" dirty="0" smtClean="0">
                <a:solidFill>
                  <a:srgbClr val="003366"/>
                </a:solidFill>
              </a:rPr>
              <a:t>April 30, 2016</a:t>
            </a:r>
            <a:endParaRPr lang="en-US" sz="3200" b="1" dirty="0">
              <a:solidFill>
                <a:srgbClr val="003366"/>
              </a:solidFill>
              <a:ea typeface="Verdana" panose="020B0604030504040204" pitchFamily="34" charset="0"/>
              <a:cs typeface="Verdana" panose="020B0604030504040204" pitchFamily="34" charset="0"/>
            </a:endParaRPr>
          </a:p>
          <a:p>
            <a:endParaRPr lang="en-US" sz="2400" b="1" dirty="0" smtClean="0">
              <a:solidFill>
                <a:schemeClr val="tx2">
                  <a:lumMod val="60000"/>
                  <a:lumOff val="40000"/>
                </a:schemeClr>
              </a:solidFill>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429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123677"/>
            <a:ext cx="7859713" cy="14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SzPct val="25000"/>
              <a:defRPr/>
            </a:pPr>
            <a:r>
              <a:rPr lang="en-US" sz="4400" b="1" dirty="0">
                <a:solidFill>
                  <a:srgbClr val="003366"/>
                </a:solidFill>
                <a:latin typeface="+mj-lt"/>
                <a:ea typeface="Osaka" charset="0"/>
                <a:cs typeface="Osaka" charset="0"/>
              </a:rPr>
              <a:t>Key Features of </a:t>
            </a:r>
            <a:r>
              <a:rPr lang="en-US" sz="4400" b="1" dirty="0" smtClean="0">
                <a:solidFill>
                  <a:srgbClr val="003366"/>
                </a:solidFill>
                <a:latin typeface="+mj-lt"/>
                <a:ea typeface="Osaka" charset="0"/>
                <a:cs typeface="Osaka" charset="0"/>
              </a:rPr>
              <a:t>Minnesota Academic Standards</a:t>
            </a:r>
            <a:endParaRPr lang="en-US" sz="4400" b="1" dirty="0">
              <a:solidFill>
                <a:srgbClr val="003366"/>
              </a:solidFill>
              <a:latin typeface="+mj-lt"/>
              <a:ea typeface="+mj-ea"/>
              <a:cs typeface="+mj-cs"/>
            </a:endParaRPr>
          </a:p>
        </p:txBody>
      </p:sp>
      <p:sp>
        <p:nvSpPr>
          <p:cNvPr id="6" name="Shape 172"/>
          <p:cNvSpPr txBox="1">
            <a:spLocks/>
          </p:cNvSpPr>
          <p:nvPr/>
        </p:nvSpPr>
        <p:spPr>
          <a:xfrm>
            <a:off x="1037230" y="1600200"/>
            <a:ext cx="7375786" cy="4801274"/>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a:buFont typeface="Arial" panose="020B0604020202020204" pitchFamily="34" charset="0"/>
              <a:buChar char="•"/>
            </a:pPr>
            <a:r>
              <a:rPr lang="en-US" sz="3000" dirty="0">
                <a:solidFill>
                  <a:srgbClr val="002060"/>
                </a:solidFill>
              </a:rPr>
              <a:t>All students should learn </a:t>
            </a:r>
            <a:r>
              <a:rPr lang="en-US" sz="3000" dirty="0" smtClean="0">
                <a:solidFill>
                  <a:srgbClr val="002060"/>
                </a:solidFill>
              </a:rPr>
              <a:t>important mathematical </a:t>
            </a:r>
            <a:r>
              <a:rPr lang="en-US" sz="3000" dirty="0">
                <a:solidFill>
                  <a:srgbClr val="002060"/>
                </a:solidFill>
              </a:rPr>
              <a:t>concepts, skills, and relationships </a:t>
            </a:r>
            <a:r>
              <a:rPr lang="en-US" sz="3000" b="1" dirty="0">
                <a:solidFill>
                  <a:srgbClr val="FF0000"/>
                </a:solidFill>
              </a:rPr>
              <a:t>with </a:t>
            </a:r>
            <a:r>
              <a:rPr lang="en-US" sz="3000" b="1" dirty="0" smtClean="0">
                <a:solidFill>
                  <a:srgbClr val="FF0000"/>
                </a:solidFill>
              </a:rPr>
              <a:t>understanding</a:t>
            </a:r>
            <a:r>
              <a:rPr lang="en-US" sz="3000" dirty="0" smtClean="0">
                <a:solidFill>
                  <a:srgbClr val="002060"/>
                </a:solidFill>
              </a:rPr>
              <a:t>.</a:t>
            </a:r>
          </a:p>
          <a:p>
            <a:pPr>
              <a:buFont typeface="Arial" panose="020B0604020202020204" pitchFamily="34" charset="0"/>
              <a:buChar char="•"/>
            </a:pPr>
            <a:r>
              <a:rPr lang="en-US" sz="3000" dirty="0" smtClean="0">
                <a:solidFill>
                  <a:srgbClr val="002060"/>
                </a:solidFill>
              </a:rPr>
              <a:t>The </a:t>
            </a:r>
            <a:r>
              <a:rPr lang="en-US" sz="3000" dirty="0">
                <a:solidFill>
                  <a:srgbClr val="002060"/>
                </a:solidFill>
              </a:rPr>
              <a:t>standards </a:t>
            </a:r>
            <a:r>
              <a:rPr lang="en-US" sz="3000" dirty="0" smtClean="0">
                <a:solidFill>
                  <a:srgbClr val="002060"/>
                </a:solidFill>
              </a:rPr>
              <a:t>and benchmarks . . . describe </a:t>
            </a:r>
            <a:r>
              <a:rPr lang="en-US" sz="3000" dirty="0">
                <a:solidFill>
                  <a:srgbClr val="002060"/>
                </a:solidFill>
              </a:rPr>
              <a:t>a connected body of mathematical knowledge </a:t>
            </a:r>
            <a:r>
              <a:rPr lang="en-US" sz="3000" b="1" dirty="0">
                <a:solidFill>
                  <a:srgbClr val="FF0000"/>
                </a:solidFill>
              </a:rPr>
              <a:t>that </a:t>
            </a:r>
            <a:r>
              <a:rPr lang="en-US" sz="3000" b="1" dirty="0" smtClean="0">
                <a:solidFill>
                  <a:srgbClr val="FF0000"/>
                </a:solidFill>
              </a:rPr>
              <a:t>is acquired </a:t>
            </a:r>
            <a:r>
              <a:rPr lang="en-US" sz="3000" b="1" dirty="0">
                <a:solidFill>
                  <a:srgbClr val="FF0000"/>
                </a:solidFill>
              </a:rPr>
              <a:t>through the processes of problem solving, reasoning and proof, </a:t>
            </a:r>
            <a:r>
              <a:rPr lang="en-US" sz="3000" b="1" dirty="0" smtClean="0">
                <a:solidFill>
                  <a:srgbClr val="FF0000"/>
                </a:solidFill>
              </a:rPr>
              <a:t>communication, connections</a:t>
            </a:r>
            <a:r>
              <a:rPr lang="en-US" sz="3000" b="1" dirty="0">
                <a:solidFill>
                  <a:srgbClr val="FF0000"/>
                </a:solidFill>
              </a:rPr>
              <a:t>, and representation.</a:t>
            </a:r>
            <a:endParaRPr lang="en-US" sz="3000" b="1" dirty="0">
              <a:solidFill>
                <a:srgbClr val="FF0000"/>
              </a:solidFill>
              <a:latin typeface="+mn-lt"/>
              <a:cs typeface="Calibri" pitchFamily="34" charset="0"/>
            </a:endParaRPr>
          </a:p>
        </p:txBody>
      </p:sp>
    </p:spTree>
    <p:extLst>
      <p:ext uri="{BB962C8B-B14F-4D97-AF65-F5344CB8AC3E}">
        <p14:creationId xmlns:p14="http://schemas.microsoft.com/office/powerpoint/2010/main" val="16982501"/>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412" y="274638"/>
            <a:ext cx="7540388" cy="1143000"/>
          </a:xfrm>
        </p:spPr>
        <p:txBody>
          <a:bodyPr>
            <a:normAutofit fontScale="90000"/>
          </a:bodyPr>
          <a:lstStyle/>
          <a:p>
            <a:r>
              <a:rPr lang="en-US" sz="4800" b="1" dirty="0" smtClean="0">
                <a:solidFill>
                  <a:srgbClr val="003366"/>
                </a:solidFill>
              </a:rPr>
              <a:t>Implementing MN Academic Standards requires</a:t>
            </a:r>
            <a:endParaRPr lang="en-US" sz="4800" b="1" dirty="0">
              <a:solidFill>
                <a:srgbClr val="003366"/>
              </a:solidFill>
            </a:endParaRPr>
          </a:p>
        </p:txBody>
      </p:sp>
      <p:sp>
        <p:nvSpPr>
          <p:cNvPr id="3" name="Content Placeholder 2"/>
          <p:cNvSpPr>
            <a:spLocks noGrp="1"/>
          </p:cNvSpPr>
          <p:nvPr>
            <p:ph idx="1"/>
          </p:nvPr>
        </p:nvSpPr>
        <p:spPr>
          <a:xfrm>
            <a:off x="1443953" y="1801238"/>
            <a:ext cx="7294728" cy="4525963"/>
          </a:xfrm>
        </p:spPr>
        <p:txBody>
          <a:bodyPr>
            <a:normAutofit/>
          </a:bodyPr>
          <a:lstStyle/>
          <a:p>
            <a:pPr marL="0" indent="0" algn="ctr">
              <a:buNone/>
            </a:pPr>
            <a:r>
              <a:rPr lang="en-US" sz="4000" dirty="0">
                <a:solidFill>
                  <a:srgbClr val="003366"/>
                </a:solidFill>
              </a:rPr>
              <a:t>I</a:t>
            </a:r>
            <a:r>
              <a:rPr lang="en-US" sz="4000" dirty="0" smtClean="0">
                <a:solidFill>
                  <a:srgbClr val="003366"/>
                </a:solidFill>
              </a:rPr>
              <a:t>nstructional practices that promote students’ development of conceptual understanding and use of problem solving, reasoning, and communication to learn new mathematics.</a:t>
            </a:r>
            <a:endParaRPr lang="en-US" sz="4000" dirty="0">
              <a:solidFill>
                <a:srgbClr val="003366"/>
              </a:solidFill>
            </a:endParaRPr>
          </a:p>
        </p:txBody>
      </p:sp>
    </p:spTree>
    <p:extLst>
      <p:ext uri="{BB962C8B-B14F-4D97-AF65-F5344CB8AC3E}">
        <p14:creationId xmlns:p14="http://schemas.microsoft.com/office/powerpoint/2010/main" val="1115044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618086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We Must Focus on Instruction</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buFont typeface="Arial"/>
              <a:buChar char="•"/>
              <a:tabLst>
                <a:tab pos="8234363" algn="r"/>
              </a:tabLst>
            </a:pPr>
            <a:r>
              <a:rPr lang="en-US" sz="2400" dirty="0" smtClean="0">
                <a:solidFill>
                  <a:srgbClr val="002060"/>
                </a:solidFill>
                <a:latin typeface="Verdana"/>
                <a:cs typeface="Verdana"/>
              </a:rPr>
              <a:t>Student learning of mathematics “depends fundamentally on what happens inside the classroom as teachers and learners interact over the curriculum.”</a:t>
            </a:r>
          </a:p>
          <a:p>
            <a:pPr algn="r">
              <a:spcBef>
                <a:spcPts val="1300"/>
              </a:spcBef>
              <a:spcAft>
                <a:spcPts val="600"/>
              </a:spcAft>
              <a:tabLst>
                <a:tab pos="8234363" algn="r"/>
              </a:tabLst>
            </a:pPr>
            <a:r>
              <a:rPr lang="en-US" sz="2000" i="1" dirty="0" smtClean="0">
                <a:solidFill>
                  <a:srgbClr val="002060"/>
                </a:solidFill>
                <a:latin typeface="Verdana"/>
                <a:cs typeface="Verdana"/>
              </a:rPr>
              <a:t>(Ball &amp; Forzani, 2011, p. 17)</a:t>
            </a:r>
          </a:p>
          <a:p>
            <a:pPr marL="342900" indent="-342900">
              <a:buFont typeface="Arial"/>
              <a:buChar char="•"/>
            </a:pPr>
            <a:endParaRPr lang="en-US" sz="2400" i="1" dirty="0" smtClean="0">
              <a:solidFill>
                <a:srgbClr val="002060"/>
              </a:solidFill>
              <a:latin typeface="Verdana"/>
              <a:cs typeface="Verdana"/>
            </a:endParaRPr>
          </a:p>
          <a:p>
            <a:pPr marL="342900" indent="-342900">
              <a:buFont typeface="Arial"/>
              <a:buChar char="•"/>
            </a:pPr>
            <a:r>
              <a:rPr lang="en-US" sz="2400" dirty="0" smtClean="0">
                <a:solidFill>
                  <a:srgbClr val="002060"/>
                </a:solidFill>
                <a:latin typeface="Verdana"/>
                <a:cs typeface="Verdana"/>
              </a:rPr>
              <a:t>“Teaching has 6 to 10 times as much impact on achievement as all other factors combined ... Just three years of effective teaching accounts on average for an improvement of 35 to 50 percentile points.”</a:t>
            </a:r>
          </a:p>
          <a:p>
            <a:pPr algn="r"/>
            <a:r>
              <a:rPr lang="en-US" sz="2400" i="1" dirty="0" smtClean="0">
                <a:solidFill>
                  <a:srgbClr val="002060"/>
                </a:solidFill>
                <a:latin typeface="Verdana"/>
                <a:cs typeface="Verdana"/>
              </a:rPr>
              <a:t>								</a:t>
            </a:r>
            <a:r>
              <a:rPr lang="en-US" sz="2000" i="1" dirty="0" smtClean="0">
                <a:solidFill>
                  <a:srgbClr val="002060"/>
                </a:solidFill>
                <a:latin typeface="Verdana"/>
                <a:cs typeface="Verdana"/>
              </a:rPr>
              <a:t>Schmoker (2006, p.9)</a:t>
            </a:r>
            <a:r>
              <a:rPr lang="en-US" sz="2000" b="1" i="1" dirty="0" smtClean="0">
                <a:solidFill>
                  <a:srgbClr val="002060"/>
                </a:solidFill>
                <a:latin typeface="Verdana"/>
                <a:cs typeface="Verdana"/>
              </a:rPr>
              <a:t> </a:t>
            </a:r>
            <a:endParaRPr lang="en-US" sz="2000" i="1" dirty="0" smtClean="0">
              <a:solidFill>
                <a:srgbClr val="002060"/>
              </a:solidFill>
              <a:latin typeface="Verdana"/>
              <a:cs typeface="Verdana"/>
            </a:endParaRPr>
          </a:p>
          <a:p>
            <a:pPr marL="457200" indent="-457200">
              <a:buAutoNum type="arabicPeriod"/>
            </a:pPr>
            <a:endParaRPr lang="en-US" sz="2400" i="1" dirty="0" smtClean="0">
              <a:solidFill>
                <a:srgbClr val="002060"/>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Verdana"/>
                <a:cs typeface="Verdana"/>
              </a:rPr>
              <a:t>Guiding Principles </a:t>
            </a:r>
          </a:p>
          <a:p>
            <a:pPr lvl="0" algn="ctr">
              <a:spcBef>
                <a:spcPct val="0"/>
              </a:spcBef>
              <a:defRPr/>
            </a:pPr>
            <a:r>
              <a:rPr lang="en-US" sz="3600" b="1" dirty="0" smtClean="0">
                <a:solidFill>
                  <a:srgbClr val="002060"/>
                </a:solidFill>
                <a:latin typeface="Verdana"/>
                <a:cs typeface="Verdana"/>
              </a:rPr>
              <a:t>for School Mathematics</a:t>
            </a:r>
            <a:endParaRPr lang="en-US" sz="36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020616" y="1727200"/>
            <a:ext cx="7704283" cy="4191000"/>
          </a:xfrm>
          <a:prstGeom prst="rect">
            <a:avLst/>
          </a:prstGeom>
        </p:spPr>
        <p:txBody>
          <a:bodyPr vert="horz" lIns="91440" tIns="45720" rIns="91440" bIns="45720" rtlCol="0">
            <a:noAutofit/>
          </a:bodyPr>
          <a:lstStyle/>
          <a:p>
            <a:pPr marL="457200" indent="-457200">
              <a:buAutoNum type="arabicPeriod"/>
            </a:pPr>
            <a:endParaRPr lang="en-US" sz="3200" b="1" dirty="0" smtClean="0">
              <a:solidFill>
                <a:schemeClr val="tx2"/>
              </a:solidFill>
              <a:latin typeface="Verdana"/>
              <a:cs typeface="Verdana"/>
            </a:endParaRPr>
          </a:p>
          <a:p>
            <a:pPr marL="457200" indent="-457200">
              <a:buAutoNum type="arabicPeriod"/>
            </a:pPr>
            <a:r>
              <a:rPr lang="en-US" sz="2800" b="1" dirty="0" smtClean="0">
                <a:solidFill>
                  <a:srgbClr val="002060"/>
                </a:solidFill>
                <a:latin typeface="Verdana"/>
                <a:cs typeface="Verdana"/>
              </a:rPr>
              <a:t>Teaching and Learning</a:t>
            </a:r>
          </a:p>
          <a:p>
            <a:pPr marL="457200" indent="-457200">
              <a:buAutoNum type="arabicPeriod"/>
            </a:pPr>
            <a:endParaRPr lang="en-US" sz="2400" i="1" dirty="0" smtClean="0">
              <a:solidFill>
                <a:srgbClr val="1F497D"/>
              </a:solidFill>
              <a:latin typeface="Verdana"/>
              <a:cs typeface="Verdana"/>
            </a:endParaRPr>
          </a:p>
          <a:p>
            <a:pPr algn="ctr"/>
            <a:r>
              <a:rPr lang="en-US" sz="2800" i="1" dirty="0" smtClean="0">
                <a:solidFill>
                  <a:srgbClr val="003366"/>
                </a:solidFill>
                <a:latin typeface="Verdana"/>
                <a:cs typeface="Verdana"/>
              </a:rPr>
              <a:t>Effective teaching is the non-negotiable core that ensures that all students learn mathematics at high levels.</a:t>
            </a:r>
            <a:endParaRPr lang="en-US" sz="2800" i="1" dirty="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Verdana"/>
                <a:cs typeface="Verdana"/>
              </a:rPr>
              <a:t>Guiding Principles </a:t>
            </a:r>
          </a:p>
          <a:p>
            <a:pPr lvl="0" algn="ctr">
              <a:spcBef>
                <a:spcPct val="0"/>
              </a:spcBef>
              <a:defRPr/>
            </a:pPr>
            <a:r>
              <a:rPr lang="en-US" sz="3600" b="1" dirty="0" smtClean="0">
                <a:solidFill>
                  <a:srgbClr val="002060"/>
                </a:solidFill>
                <a:latin typeface="Verdana"/>
                <a:cs typeface="Verdana"/>
              </a:rPr>
              <a:t>for School Mathematics</a:t>
            </a:r>
            <a:endParaRPr lang="en-US" sz="36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600" b="1" dirty="0" smtClean="0">
                <a:solidFill>
                  <a:srgbClr val="002060"/>
                </a:solidFill>
                <a:latin typeface="Verdana"/>
                <a:cs typeface="Verdana"/>
              </a:rPr>
              <a:t>Teaching and Learning</a:t>
            </a:r>
          </a:p>
          <a:p>
            <a:pPr marL="457200" indent="-457200">
              <a:lnSpc>
                <a:spcPct val="150000"/>
              </a:lnSpc>
              <a:buAutoNum type="arabicPeriod"/>
            </a:pPr>
            <a:r>
              <a:rPr lang="en-US" sz="2600" b="1" dirty="0" smtClean="0">
                <a:solidFill>
                  <a:srgbClr val="002060"/>
                </a:solidFill>
                <a:latin typeface="Verdana"/>
                <a:cs typeface="Verdana"/>
              </a:rPr>
              <a:t>Access and Equity</a:t>
            </a:r>
          </a:p>
          <a:p>
            <a:pPr marL="457200" indent="-457200">
              <a:lnSpc>
                <a:spcPct val="150000"/>
              </a:lnSpc>
              <a:buAutoNum type="arabicPeriod"/>
            </a:pPr>
            <a:r>
              <a:rPr lang="en-US" sz="2600" b="1" dirty="0" smtClean="0">
                <a:solidFill>
                  <a:srgbClr val="002060"/>
                </a:solidFill>
                <a:latin typeface="Verdana"/>
                <a:cs typeface="Verdana"/>
              </a:rPr>
              <a:t>Curriculum</a:t>
            </a:r>
          </a:p>
          <a:p>
            <a:pPr marL="457200" indent="-457200">
              <a:lnSpc>
                <a:spcPct val="150000"/>
              </a:lnSpc>
              <a:buAutoNum type="arabicPeriod"/>
            </a:pPr>
            <a:r>
              <a:rPr lang="en-US" sz="2600" b="1" dirty="0" smtClean="0">
                <a:solidFill>
                  <a:srgbClr val="002060"/>
                </a:solidFill>
                <a:latin typeface="Verdana"/>
                <a:cs typeface="Verdana"/>
              </a:rPr>
              <a:t>Tools and Technology</a:t>
            </a:r>
          </a:p>
          <a:p>
            <a:pPr marL="457200" indent="-457200">
              <a:lnSpc>
                <a:spcPct val="150000"/>
              </a:lnSpc>
              <a:buAutoNum type="arabicPeriod"/>
            </a:pPr>
            <a:r>
              <a:rPr lang="en-US" sz="2600" b="1" dirty="0" smtClean="0">
                <a:solidFill>
                  <a:srgbClr val="002060"/>
                </a:solidFill>
                <a:latin typeface="Verdana"/>
                <a:cs typeface="Verdana"/>
              </a:rPr>
              <a:t>Assessment</a:t>
            </a:r>
          </a:p>
          <a:p>
            <a:pPr marL="457200" indent="-457200">
              <a:lnSpc>
                <a:spcPct val="150000"/>
              </a:lnSpc>
              <a:buAutoNum type="arabicPeriod"/>
            </a:pPr>
            <a:r>
              <a:rPr lang="en-US" sz="2600" b="1" dirty="0" smtClean="0">
                <a:solidFill>
                  <a:srgbClr val="002060"/>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2800767"/>
          </a:xfrm>
          <a:prstGeom prst="rect">
            <a:avLst/>
          </a:prstGeom>
          <a:noFill/>
        </p:spPr>
        <p:txBody>
          <a:bodyPr wrap="square" rtlCol="0">
            <a:spAutoFit/>
          </a:bodyPr>
          <a:lstStyle/>
          <a:p>
            <a:r>
              <a:rPr lang="en-US" sz="2800" dirty="0" smtClean="0">
                <a:solidFill>
                  <a:srgbClr val="003366"/>
                </a:solidFill>
                <a:latin typeface="Verdana"/>
                <a:cs typeface="Verdana"/>
              </a:rPr>
              <a:t>Essential Elements</a:t>
            </a:r>
          </a:p>
          <a:p>
            <a:r>
              <a:rPr lang="en-US" sz="2800" dirty="0" smtClean="0">
                <a:solidFill>
                  <a:srgbClr val="003366"/>
                </a:solidFill>
                <a:latin typeface="Verdana"/>
                <a:cs typeface="Verdana"/>
              </a:rPr>
              <a:t>of Effective Math</a:t>
            </a:r>
          </a:p>
          <a:p>
            <a:r>
              <a:rPr lang="en-US" sz="2800" dirty="0" smtClean="0">
                <a:solidFill>
                  <a:srgbClr val="003366"/>
                </a:solidFill>
                <a:latin typeface="Verdana"/>
                <a:cs typeface="Verdana"/>
              </a:rPr>
              <a:t>Programs</a:t>
            </a:r>
          </a:p>
          <a:p>
            <a:endParaRPr lang="en-US" dirty="0" smtClean="0">
              <a:solidFill>
                <a:srgbClr val="003366"/>
              </a:solidFill>
              <a:latin typeface="Verdana"/>
              <a:cs typeface="Verdana"/>
            </a:endParaRPr>
          </a:p>
          <a:p>
            <a:endParaRPr lang="en-US" dirty="0">
              <a:solidFill>
                <a:srgbClr val="003366"/>
              </a:solidFill>
              <a:latin typeface="Verdana"/>
              <a:cs typeface="Verdana"/>
            </a:endParaRPr>
          </a:p>
        </p:txBody>
      </p:sp>
      <p:sp>
        <p:nvSpPr>
          <p:cNvPr id="10" name="Right Arrow 9"/>
          <p:cNvSpPr>
            <a:spLocks noChangeAspect="1"/>
          </p:cNvSpPr>
          <p:nvPr/>
        </p:nvSpPr>
        <p:spPr>
          <a:xfrm>
            <a:off x="5897741" y="2987677"/>
            <a:ext cx="529867" cy="579540"/>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Principle on Teaching and Learning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720728"/>
            <a:ext cx="7286625" cy="4191000"/>
          </a:xfrm>
          <a:prstGeom prst="rect">
            <a:avLst/>
          </a:prstGeom>
        </p:spPr>
        <p:txBody>
          <a:bodyPr vert="horz" lIns="91440" tIns="45720" rIns="91440" bIns="45720" rtlCol="0">
            <a:noAutofit/>
          </a:bodyPr>
          <a:lstStyle/>
          <a:p>
            <a:pPr algn="ctr">
              <a:lnSpc>
                <a:spcPct val="150000"/>
              </a:lnSpc>
            </a:pPr>
            <a:r>
              <a:rPr lang="en-US" sz="2400" dirty="0" smtClean="0">
                <a:solidFill>
                  <a:srgbClr val="002060"/>
                </a:solidFill>
                <a:latin typeface="Verdana"/>
                <a:cs typeface="Verdana"/>
              </a:rPr>
              <a:t>An excellent mathematics program requires effective teaching that engages students in meaningful learning through individual and collaborative experiences that promote their ability to make sense of mathematical ideas and reason mathematically. </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002060"/>
                </a:solidFill>
                <a:latin typeface="Verdana"/>
                <a:cs typeface="Verdana"/>
              </a:rPr>
              <a:t>Implement </a:t>
            </a:r>
            <a:r>
              <a:rPr lang="en-US" sz="2100" b="1" dirty="0" smtClean="0">
                <a:solidFill>
                  <a:srgbClr val="002060"/>
                </a:solidFill>
                <a:latin typeface="Verdana"/>
                <a:cs typeface="Verdana"/>
              </a:rPr>
              <a:t>tasks</a:t>
            </a:r>
            <a:r>
              <a:rPr lang="en-US" sz="2100" dirty="0" smtClean="0">
                <a:solidFill>
                  <a:srgbClr val="00206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FF0000"/>
                </a:solidFill>
                <a:latin typeface="Verdana"/>
                <a:cs typeface="Verdana"/>
              </a:rPr>
              <a:t>Implement </a:t>
            </a:r>
            <a:r>
              <a:rPr lang="en-US" sz="2100" b="1" dirty="0" smtClean="0">
                <a:solidFill>
                  <a:srgbClr val="FF0000"/>
                </a:solidFill>
                <a:latin typeface="Verdana"/>
                <a:cs typeface="Verdana"/>
              </a:rPr>
              <a:t>tasks</a:t>
            </a:r>
            <a:r>
              <a:rPr lang="en-US" sz="2100" dirty="0" smtClean="0">
                <a:solidFill>
                  <a:srgbClr val="FF000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FF0000"/>
                </a:solidFill>
                <a:latin typeface="Verdana"/>
                <a:cs typeface="Verdana"/>
              </a:rPr>
              <a:t>Support </a:t>
            </a:r>
            <a:r>
              <a:rPr lang="en-US" sz="2100" b="1" dirty="0" smtClean="0">
                <a:solidFill>
                  <a:srgbClr val="FF0000"/>
                </a:solidFill>
                <a:latin typeface="Verdana"/>
                <a:cs typeface="Verdana"/>
              </a:rPr>
              <a:t>productive struggle</a:t>
            </a:r>
            <a:r>
              <a:rPr lang="en-US" sz="2100" dirty="0" smtClean="0">
                <a:solidFill>
                  <a:srgbClr val="FF000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2251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863" y="170597"/>
            <a:ext cx="7819241" cy="1143000"/>
          </a:xfrm>
        </p:spPr>
        <p:txBody>
          <a:bodyPr>
            <a:normAutofit/>
          </a:bodyPr>
          <a:lstStyle/>
          <a:p>
            <a:r>
              <a:rPr lang="en-US" b="1" dirty="0" smtClean="0">
                <a:solidFill>
                  <a:srgbClr val="002060"/>
                </a:solidFill>
              </a:rPr>
              <a:t>Looking into the Classroom</a:t>
            </a:r>
            <a:endParaRPr lang="en-US" b="1" dirty="0">
              <a:solidFill>
                <a:srgbClr val="002060"/>
              </a:solidFill>
            </a:endParaRPr>
          </a:p>
        </p:txBody>
      </p:sp>
      <p:sp>
        <p:nvSpPr>
          <p:cNvPr id="3" name="Content Placeholder 2"/>
          <p:cNvSpPr>
            <a:spLocks noGrp="1"/>
          </p:cNvSpPr>
          <p:nvPr>
            <p:ph idx="1"/>
          </p:nvPr>
        </p:nvSpPr>
        <p:spPr>
          <a:xfrm>
            <a:off x="1405718" y="1313597"/>
            <a:ext cx="7281081" cy="4525963"/>
          </a:xfrm>
        </p:spPr>
        <p:txBody>
          <a:bodyPr>
            <a:noAutofit/>
          </a:bodyPr>
          <a:lstStyle/>
          <a:p>
            <a:pPr marL="0" indent="0">
              <a:buNone/>
            </a:pPr>
            <a:r>
              <a:rPr lang="en-US" sz="2800" dirty="0" smtClean="0">
                <a:solidFill>
                  <a:srgbClr val="002060"/>
                </a:solidFill>
              </a:rPr>
              <a:t>Select a problem:</a:t>
            </a:r>
          </a:p>
          <a:p>
            <a:r>
              <a:rPr lang="en-US" sz="2800" dirty="0" smtClean="0">
                <a:solidFill>
                  <a:srgbClr val="002060"/>
                </a:solidFill>
              </a:rPr>
              <a:t>Band Concert—Grade 3</a:t>
            </a:r>
          </a:p>
          <a:p>
            <a:r>
              <a:rPr lang="en-US" sz="2800" dirty="0" smtClean="0">
                <a:solidFill>
                  <a:srgbClr val="002060"/>
                </a:solidFill>
              </a:rPr>
              <a:t>Pay It Forward—Grade 8/Algebra 1</a:t>
            </a:r>
            <a:endParaRPr lang="en-US" sz="2800" dirty="0" smtClean="0">
              <a:solidFill>
                <a:srgbClr val="002060"/>
              </a:solidFill>
              <a:cs typeface="Verdana"/>
            </a:endParaRPr>
          </a:p>
          <a:p>
            <a:pPr marL="0" indent="0">
              <a:buNone/>
            </a:pPr>
            <a:r>
              <a:rPr lang="en-US" sz="2800" dirty="0">
                <a:solidFill>
                  <a:srgbClr val="002060"/>
                </a:solidFill>
                <a:cs typeface="Verdana"/>
              </a:rPr>
              <a:t>Please work the problem as if you were a student</a:t>
            </a:r>
            <a:r>
              <a:rPr lang="en-US" sz="2800" dirty="0" smtClean="0">
                <a:solidFill>
                  <a:srgbClr val="002060"/>
                </a:solidFill>
                <a:cs typeface="Verdana"/>
              </a:rPr>
              <a:t>.</a:t>
            </a:r>
            <a:endParaRPr lang="en-US" sz="2800" dirty="0">
              <a:solidFill>
                <a:srgbClr val="002060"/>
              </a:solidFill>
              <a:cs typeface="Verdana"/>
            </a:endParaRPr>
          </a:p>
          <a:p>
            <a:pPr marL="0" indent="0">
              <a:buNone/>
            </a:pPr>
            <a:r>
              <a:rPr lang="en-US" sz="2800" dirty="0" smtClean="0">
                <a:solidFill>
                  <a:srgbClr val="002060"/>
                </a:solidFill>
                <a:cs typeface="Verdana"/>
              </a:rPr>
              <a:t>When </a:t>
            </a:r>
            <a:r>
              <a:rPr lang="en-US" sz="2800" dirty="0">
                <a:solidFill>
                  <a:srgbClr val="002060"/>
                </a:solidFill>
                <a:cs typeface="Verdana"/>
              </a:rPr>
              <a:t>done, share your work with </a:t>
            </a:r>
            <a:r>
              <a:rPr lang="en-US" sz="2800" dirty="0" smtClean="0">
                <a:solidFill>
                  <a:srgbClr val="002060"/>
                </a:solidFill>
                <a:cs typeface="Verdana"/>
              </a:rPr>
              <a:t>people sitting near you.</a:t>
            </a:r>
          </a:p>
          <a:p>
            <a:pPr marL="0" indent="0">
              <a:buNone/>
            </a:pPr>
            <a:r>
              <a:rPr lang="en-US" sz="2800" dirty="0" smtClean="0">
                <a:solidFill>
                  <a:srgbClr val="002060"/>
                </a:solidFill>
                <a:cs typeface="Verdana"/>
              </a:rPr>
              <a:t>Discuss:</a:t>
            </a:r>
          </a:p>
          <a:p>
            <a:pPr marL="403225" indent="-403225" algn="just">
              <a:spcBef>
                <a:spcPts val="600"/>
              </a:spcBef>
              <a:spcAft>
                <a:spcPts val="600"/>
              </a:spcAft>
              <a:buClr>
                <a:schemeClr val="tx2"/>
              </a:buClr>
              <a:buFont typeface="Times" charset="0"/>
              <a:buChar char="•"/>
            </a:pPr>
            <a:r>
              <a:rPr lang="en-US" sz="2800" dirty="0">
                <a:solidFill>
                  <a:srgbClr val="002060"/>
                </a:solidFill>
                <a:cs typeface="Verdana"/>
              </a:rPr>
              <a:t>What </a:t>
            </a:r>
            <a:r>
              <a:rPr lang="en-US" sz="2800" dirty="0" smtClean="0">
                <a:solidFill>
                  <a:srgbClr val="002060"/>
                </a:solidFill>
                <a:cs typeface="Verdana"/>
              </a:rPr>
              <a:t>mathematics learning could </a:t>
            </a:r>
            <a:r>
              <a:rPr lang="en-US" sz="2800" dirty="0">
                <a:solidFill>
                  <a:srgbClr val="002060"/>
                </a:solidFill>
                <a:cs typeface="Verdana"/>
              </a:rPr>
              <a:t>this task support</a:t>
            </a:r>
            <a:r>
              <a:rPr lang="en-US" sz="2800" dirty="0" smtClean="0">
                <a:solidFill>
                  <a:srgbClr val="002060"/>
                </a:solidFill>
                <a:cs typeface="Verdana"/>
              </a:rPr>
              <a:t>?</a:t>
            </a:r>
            <a:endParaRPr lang="en-US" sz="2800" dirty="0">
              <a:solidFill>
                <a:srgbClr val="002060"/>
              </a:solidFill>
              <a:cs typeface="Verdana"/>
            </a:endParaRPr>
          </a:p>
        </p:txBody>
      </p:sp>
    </p:spTree>
    <p:extLst>
      <p:ext uri="{BB962C8B-B14F-4D97-AF65-F5344CB8AC3E}">
        <p14:creationId xmlns:p14="http://schemas.microsoft.com/office/powerpoint/2010/main" val="2772447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Mathematics Learning</a:t>
            </a:r>
            <a:br>
              <a:rPr lang="en-US" sz="3600" dirty="0" smtClean="0"/>
            </a:br>
            <a:r>
              <a:rPr lang="en-US" sz="3600" dirty="0" smtClean="0"/>
              <a:t>Band Concert Task</a:t>
            </a:r>
            <a:endParaRPr lang="en-US" sz="3600" dirty="0"/>
          </a:p>
        </p:txBody>
      </p:sp>
      <p:sp>
        <p:nvSpPr>
          <p:cNvPr id="3" name="Content Placeholder 2"/>
          <p:cNvSpPr>
            <a:spLocks noGrp="1"/>
          </p:cNvSpPr>
          <p:nvPr>
            <p:ph idx="1"/>
          </p:nvPr>
        </p:nvSpPr>
        <p:spPr>
          <a:xfrm>
            <a:off x="1324302" y="1600200"/>
            <a:ext cx="7362498" cy="4884906"/>
          </a:xfrm>
        </p:spPr>
        <p:txBody>
          <a:bodyPr>
            <a:normAutofit fontScale="47500" lnSpcReduction="20000"/>
          </a:bodyPr>
          <a:lstStyle/>
          <a:p>
            <a:pPr marL="914400" indent="-914400">
              <a:buNone/>
            </a:pPr>
            <a:r>
              <a:rPr lang="en-US" sz="4600" b="1" dirty="0"/>
              <a:t>3.1.2.3.</a:t>
            </a:r>
            <a:r>
              <a:rPr lang="en-US" sz="4600" dirty="0"/>
              <a:t> Represent multiplication facts by using a variety of approaches, such as repeated addition, equal-sized groups, arrays, area models, equal jumps on a number line and skip counting. </a:t>
            </a:r>
          </a:p>
          <a:p>
            <a:pPr marL="914400" indent="-914400">
              <a:buNone/>
            </a:pPr>
            <a:r>
              <a:rPr lang="en-US" sz="4600" b="1" dirty="0"/>
              <a:t>3.1.2.4.</a:t>
            </a:r>
            <a:r>
              <a:rPr lang="en-US" sz="4600" dirty="0"/>
              <a:t> Solve real-world and mathematical problems involving multiplication and division, including both "how many in each group" and "how many groups" division problems.</a:t>
            </a:r>
          </a:p>
          <a:p>
            <a:pPr marL="914400" indent="-914400">
              <a:buNone/>
            </a:pPr>
            <a:r>
              <a:rPr lang="en-US" sz="4600" b="1" dirty="0"/>
              <a:t>3.1.2.5</a:t>
            </a:r>
            <a:r>
              <a:rPr lang="en-US" sz="4600" dirty="0"/>
              <a:t>. Use strategies and algorithms based on knowledge of place value, equality and properties of addition and multiplication to multiply a two- or three-digit number by a one-digit number. Strategies may include mental strategies, partial products, the standard algorithm, and the commutative, associative, and distributive properties</a:t>
            </a:r>
            <a:r>
              <a:rPr lang="en-US" sz="4600" dirty="0" smtClean="0"/>
              <a:t>.</a:t>
            </a:r>
          </a:p>
          <a:p>
            <a:pPr marL="0" indent="0">
              <a:buNone/>
            </a:pPr>
            <a:r>
              <a:rPr lang="en-US" sz="4600" dirty="0"/>
              <a:t>P</a:t>
            </a:r>
            <a:r>
              <a:rPr lang="en-US" sz="4600" dirty="0" smtClean="0"/>
              <a:t>roblem </a:t>
            </a:r>
            <a:r>
              <a:rPr lang="en-US" sz="4600" dirty="0"/>
              <a:t>solving, </a:t>
            </a:r>
            <a:r>
              <a:rPr lang="en-US" sz="4600" dirty="0" smtClean="0"/>
              <a:t>reasoning, communication, connections and representation</a:t>
            </a:r>
            <a:r>
              <a:rPr lang="en-US" sz="3800" dirty="0" smtClean="0"/>
              <a:t>.</a:t>
            </a:r>
            <a:endParaRPr lang="en-US" dirty="0"/>
          </a:p>
        </p:txBody>
      </p:sp>
    </p:spTree>
    <p:extLst>
      <p:ext uri="{BB962C8B-B14F-4D97-AF65-F5344CB8AC3E}">
        <p14:creationId xmlns:p14="http://schemas.microsoft.com/office/powerpoint/2010/main" val="961910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135583" y="1291988"/>
            <a:ext cx="7818582" cy="5385491"/>
          </a:xfrm>
          <a:prstGeom prst="rect">
            <a:avLst/>
          </a:prstGeom>
        </p:spPr>
        <p:txBody>
          <a:bodyPr vert="horz" lIns="91440" tIns="45720" rIns="91440" bIns="45720" rtlCol="0">
            <a:normAutofit/>
          </a:bodyPr>
          <a:lstStyle/>
          <a:p>
            <a:pPr lvl="0">
              <a:spcBef>
                <a:spcPts val="600"/>
              </a:spcBef>
              <a:spcAft>
                <a:spcPts val="600"/>
              </a:spcAft>
            </a:pPr>
            <a:endParaRPr lang="en-US" sz="2400" dirty="0">
              <a:solidFill>
                <a:srgbClr val="002060"/>
              </a:solidFill>
            </a:endParaRPr>
          </a:p>
        </p:txBody>
      </p:sp>
      <p:sp>
        <p:nvSpPr>
          <p:cNvPr id="2" name="Title 1"/>
          <p:cNvSpPr>
            <a:spLocks noGrp="1"/>
          </p:cNvSpPr>
          <p:nvPr>
            <p:ph type="title"/>
          </p:nvPr>
        </p:nvSpPr>
        <p:spPr/>
        <p:txBody>
          <a:bodyPr>
            <a:normAutofit/>
          </a:bodyPr>
          <a:lstStyle/>
          <a:p>
            <a:pPr lvl="0"/>
            <a:r>
              <a:rPr lang="en-US" dirty="0" smtClean="0">
                <a:solidFill>
                  <a:srgbClr val="003366"/>
                </a:solidFill>
                <a:latin typeface="Verdana" pitchFamily="34" charset="0"/>
                <a:ea typeface="Verdana" pitchFamily="34" charset="0"/>
                <a:cs typeface="Verdana" pitchFamily="34" charset="0"/>
              </a:rPr>
              <a:t>Agenda</a:t>
            </a:r>
            <a:endParaRPr lang="en-US" dirty="0"/>
          </a:p>
        </p:txBody>
      </p:sp>
      <p:sp>
        <p:nvSpPr>
          <p:cNvPr id="3" name="Content Placeholder 2"/>
          <p:cNvSpPr>
            <a:spLocks noGrp="1"/>
          </p:cNvSpPr>
          <p:nvPr>
            <p:ph idx="1"/>
          </p:nvPr>
        </p:nvSpPr>
        <p:spPr/>
        <p:txBody>
          <a:bodyPr/>
          <a:lstStyle/>
          <a:p>
            <a:pPr marL="0" indent="0">
              <a:buNone/>
            </a:pPr>
            <a:r>
              <a:rPr lang="en-US" dirty="0" smtClean="0"/>
              <a:t>Use three classroom cases to explore two of the </a:t>
            </a:r>
            <a:r>
              <a:rPr lang="en-US" i="1" dirty="0" smtClean="0"/>
              <a:t>Principles to Actions</a:t>
            </a:r>
            <a:r>
              <a:rPr lang="en-US" dirty="0" smtClean="0"/>
              <a:t> effective teaching practices:</a:t>
            </a:r>
          </a:p>
          <a:p>
            <a:r>
              <a:rPr lang="en-US" dirty="0" smtClean="0"/>
              <a:t>Implement tasks that promote reasoning and problem solving;</a:t>
            </a:r>
          </a:p>
          <a:p>
            <a:r>
              <a:rPr lang="en-US" dirty="0" smtClean="0"/>
              <a:t>Support productive struggle in learning mathematics.</a:t>
            </a:r>
          </a:p>
        </p:txBody>
      </p:sp>
    </p:spTree>
    <p:extLst>
      <p:ext uri="{BB962C8B-B14F-4D97-AF65-F5344CB8AC3E}">
        <p14:creationId xmlns:p14="http://schemas.microsoft.com/office/powerpoint/2010/main" val="4067670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Mathematics Learning</a:t>
            </a:r>
            <a:br>
              <a:rPr lang="en-US" sz="3600" dirty="0" smtClean="0"/>
            </a:br>
            <a:r>
              <a:rPr lang="en-US" sz="3600" dirty="0" smtClean="0"/>
              <a:t>Pay It Forward Task</a:t>
            </a:r>
            <a:endParaRPr lang="en-US" sz="3600" dirty="0"/>
          </a:p>
        </p:txBody>
      </p:sp>
      <p:sp>
        <p:nvSpPr>
          <p:cNvPr id="3" name="Content Placeholder 2"/>
          <p:cNvSpPr>
            <a:spLocks noGrp="1"/>
          </p:cNvSpPr>
          <p:nvPr>
            <p:ph idx="1"/>
          </p:nvPr>
        </p:nvSpPr>
        <p:spPr>
          <a:xfrm>
            <a:off x="1324302" y="1600200"/>
            <a:ext cx="7362498" cy="4884906"/>
          </a:xfrm>
        </p:spPr>
        <p:txBody>
          <a:bodyPr>
            <a:normAutofit/>
          </a:bodyPr>
          <a:lstStyle/>
          <a:p>
            <a:pPr marL="1200150" indent="-1200150">
              <a:spcBef>
                <a:spcPts val="1200"/>
              </a:spcBef>
              <a:buNone/>
            </a:pPr>
            <a:r>
              <a:rPr lang="en-US" sz="2800" dirty="0"/>
              <a:t>8.2.1.5. Understand that a geometric sequence is a non-linear function that can be expressed in the form </a:t>
            </a:r>
            <a:r>
              <a:rPr lang="en-US" sz="2800" i="1" dirty="0"/>
              <a:t>f (x)=</a:t>
            </a:r>
            <a:r>
              <a:rPr lang="en-US" sz="2800" i="1" dirty="0" err="1"/>
              <a:t>ab</a:t>
            </a:r>
            <a:r>
              <a:rPr lang="en-US" sz="2800" i="1" baseline="30000" dirty="0" err="1"/>
              <a:t>x</a:t>
            </a:r>
            <a:r>
              <a:rPr lang="en-US" sz="2800" dirty="0"/>
              <a:t> , where </a:t>
            </a:r>
            <a:r>
              <a:rPr lang="en-US" sz="2800" dirty="0" smtClean="0"/>
              <a:t/>
            </a:r>
            <a:br>
              <a:rPr lang="en-US" sz="2800" dirty="0" smtClean="0"/>
            </a:br>
            <a:r>
              <a:rPr lang="en-US" sz="2800" i="1" dirty="0" smtClean="0"/>
              <a:t>x</a:t>
            </a:r>
            <a:r>
              <a:rPr lang="en-US" sz="2800" dirty="0" smtClean="0"/>
              <a:t> </a:t>
            </a:r>
            <a:r>
              <a:rPr lang="en-US" sz="2800" dirty="0"/>
              <a:t>= 0, 1, 2, 3,….</a:t>
            </a:r>
          </a:p>
          <a:p>
            <a:pPr marL="1200150" indent="-1200150">
              <a:spcBef>
                <a:spcPts val="1200"/>
              </a:spcBef>
              <a:buNone/>
            </a:pPr>
            <a:r>
              <a:rPr lang="en-US" sz="2800" dirty="0"/>
              <a:t>8.2.2.5, Represent geometric sequences using equations, tables, graphs and verbal descriptions, and use them to solve problems.</a:t>
            </a:r>
          </a:p>
          <a:p>
            <a:pPr marL="0" indent="0">
              <a:spcBef>
                <a:spcPts val="1200"/>
              </a:spcBef>
              <a:buNone/>
            </a:pPr>
            <a:r>
              <a:rPr lang="en-US" sz="2800" dirty="0" smtClean="0"/>
              <a:t>Problem </a:t>
            </a:r>
            <a:r>
              <a:rPr lang="en-US" sz="2800" dirty="0"/>
              <a:t>solving, </a:t>
            </a:r>
            <a:r>
              <a:rPr lang="en-US" sz="2800" dirty="0" smtClean="0"/>
              <a:t>reasoning, communication, connections and representation.</a:t>
            </a:r>
            <a:endParaRPr lang="en-US" sz="2000" dirty="0"/>
          </a:p>
        </p:txBody>
      </p:sp>
    </p:spTree>
    <p:extLst>
      <p:ext uri="{BB962C8B-B14F-4D97-AF65-F5344CB8AC3E}">
        <p14:creationId xmlns:p14="http://schemas.microsoft.com/office/powerpoint/2010/main" val="3237231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1020618" y="182743"/>
            <a:ext cx="7962690" cy="1143000"/>
          </a:xfrm>
          <a:prstGeom prst="rect">
            <a:avLst/>
          </a:prstGeom>
        </p:spPr>
        <p:txBody>
          <a:bodyPr vert="horz" lIns="91440" tIns="45720" rIns="91440" bIns="45720" rtlCol="0" anchor="ctr">
            <a:noAutofit/>
          </a:bodyPr>
          <a:lstStyle/>
          <a:p>
            <a:pPr lvl="0" algn="ctr">
              <a:spcBef>
                <a:spcPct val="0"/>
              </a:spcBef>
              <a:defRPr/>
            </a:pPr>
            <a:r>
              <a:rPr lang="en-US" sz="4400" b="1" dirty="0">
                <a:solidFill>
                  <a:srgbClr val="002060"/>
                </a:solidFill>
              </a:rPr>
              <a:t>Looking into the Classroom</a:t>
            </a:r>
            <a:endParaRPr lang="en-US" sz="44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38952" y="1598654"/>
            <a:ext cx="7450049" cy="4191000"/>
          </a:xfrm>
          <a:prstGeom prst="rect">
            <a:avLst/>
          </a:prstGeom>
        </p:spPr>
        <p:txBody>
          <a:bodyPr vert="horz" lIns="91440" tIns="45720" rIns="91440" bIns="45720" rtlCol="0">
            <a:noAutofit/>
          </a:bodyPr>
          <a:lstStyle/>
          <a:p>
            <a:pPr marL="342900" indent="-342900">
              <a:buFont typeface="Arial"/>
              <a:buChar char="•"/>
            </a:pPr>
            <a:r>
              <a:rPr lang="en-US" sz="2400" dirty="0" smtClean="0">
                <a:solidFill>
                  <a:srgbClr val="002060"/>
                </a:solidFill>
                <a:latin typeface="Verdana"/>
                <a:cs typeface="Verdana"/>
              </a:rPr>
              <a:t>Read the case for your problem:</a:t>
            </a:r>
          </a:p>
          <a:p>
            <a:pPr marL="800100" lvl="1" indent="-342900">
              <a:buFont typeface="Arial"/>
              <a:buChar char="•"/>
            </a:pPr>
            <a:r>
              <a:rPr lang="en-US" sz="2400" dirty="0" smtClean="0">
                <a:solidFill>
                  <a:srgbClr val="002060"/>
                </a:solidFill>
                <a:latin typeface="Verdana"/>
                <a:cs typeface="Verdana"/>
              </a:rPr>
              <a:t>Mr. Harris </a:t>
            </a:r>
          </a:p>
          <a:p>
            <a:pPr marL="800100" lvl="1" indent="-342900">
              <a:buFont typeface="Arial"/>
              <a:buChar char="•"/>
            </a:pPr>
            <a:r>
              <a:rPr lang="en-US" sz="2400" dirty="0" smtClean="0">
                <a:solidFill>
                  <a:srgbClr val="002060"/>
                </a:solidFill>
                <a:latin typeface="Verdana"/>
                <a:cs typeface="Verdana"/>
              </a:rPr>
              <a:t>Ms. Culver</a:t>
            </a:r>
          </a:p>
          <a:p>
            <a:pPr lvl="1"/>
            <a:endParaRPr lang="en-US" sz="2400" dirty="0" smtClean="0">
              <a:solidFill>
                <a:srgbClr val="002060"/>
              </a:solidFill>
              <a:latin typeface="Verdana"/>
              <a:cs typeface="Verdana"/>
            </a:endParaRPr>
          </a:p>
          <a:p>
            <a:pPr marL="342900" indent="-342900">
              <a:buFont typeface="Arial"/>
              <a:buChar char="•"/>
            </a:pPr>
            <a:r>
              <a:rPr lang="en-US" sz="2400" dirty="0" smtClean="0">
                <a:solidFill>
                  <a:srgbClr val="002060"/>
                </a:solidFill>
                <a:latin typeface="Verdana"/>
                <a:cs typeface="Verdana"/>
              </a:rPr>
              <a:t>Make note of what the teacher did before or during instruction to support his/her students’ engagement/productive struggle with the task.</a:t>
            </a:r>
          </a:p>
          <a:p>
            <a:pPr marL="342900" indent="-342900">
              <a:buFont typeface="Arial"/>
              <a:buChar char="•"/>
            </a:pPr>
            <a:endParaRPr lang="en-US" sz="2400" dirty="0" smtClean="0">
              <a:solidFill>
                <a:srgbClr val="002060"/>
              </a:solidFill>
              <a:latin typeface="Verdana"/>
              <a:cs typeface="Verdana"/>
            </a:endParaRPr>
          </a:p>
          <a:p>
            <a:pPr marL="342900" indent="-342900">
              <a:buFont typeface="Arial"/>
              <a:buChar char="•"/>
            </a:pPr>
            <a:r>
              <a:rPr lang="en-US" sz="2400" dirty="0" smtClean="0">
                <a:solidFill>
                  <a:srgbClr val="002060"/>
                </a:solidFill>
                <a:latin typeface="Verdana"/>
                <a:cs typeface="Verdana"/>
              </a:rPr>
              <a:t>Talk with a neighbor about the actions and interactions that you identified as supporting productive struggle.</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Establish Mathematics Goals </a:t>
            </a:r>
          </a:p>
          <a:p>
            <a:pPr lvl="0" algn="ctr">
              <a:spcBef>
                <a:spcPct val="0"/>
              </a:spcBef>
              <a:defRPr/>
            </a:pPr>
            <a:r>
              <a:rPr lang="en-US" sz="2800" b="1" dirty="0" smtClean="0">
                <a:solidFill>
                  <a:srgbClr val="002060"/>
                </a:solidFill>
                <a:latin typeface="Verdana"/>
                <a:ea typeface="Verdana" pitchFamily="34" charset="0"/>
                <a:cs typeface="Verdana"/>
              </a:rPr>
              <a:t>To Focus Learning</a:t>
            </a: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buNone/>
            </a:pPr>
            <a:r>
              <a:rPr lang="en-US" sz="2200" dirty="0" smtClean="0">
                <a:solidFill>
                  <a:srgbClr val="002060"/>
                </a:solidFill>
                <a:latin typeface="Verdana"/>
                <a:cs typeface="Verdana"/>
              </a:rPr>
              <a:t>Learning Goals should:</a:t>
            </a:r>
          </a:p>
          <a:p>
            <a:pPr marL="342900" indent="-342900">
              <a:spcBef>
                <a:spcPts val="600"/>
              </a:spcBef>
              <a:buFont typeface="Arial"/>
              <a:buChar char="•"/>
            </a:pPr>
            <a:r>
              <a:rPr lang="en-US" sz="2200" dirty="0" smtClean="0">
                <a:solidFill>
                  <a:srgbClr val="002060"/>
                </a:solidFill>
                <a:latin typeface="Verdana"/>
                <a:cs typeface="Verdana"/>
              </a:rPr>
              <a:t>Clearly state what it is students are to learn and understand about mathematics as the result of instruction;</a:t>
            </a:r>
          </a:p>
          <a:p>
            <a:pPr marL="342900" indent="-342900">
              <a:spcBef>
                <a:spcPts val="600"/>
              </a:spcBef>
              <a:buFont typeface="Arial"/>
              <a:buChar char="•"/>
            </a:pPr>
            <a:r>
              <a:rPr lang="en-US" sz="2200" dirty="0" smtClean="0">
                <a:solidFill>
                  <a:srgbClr val="002060"/>
                </a:solidFill>
                <a:latin typeface="Verdana"/>
                <a:cs typeface="Verdana"/>
              </a:rPr>
              <a:t>Be situated within learning progressions; and</a:t>
            </a:r>
          </a:p>
          <a:p>
            <a:pPr marL="342900" indent="-342900">
              <a:spcBef>
                <a:spcPts val="600"/>
              </a:spcBef>
              <a:buFont typeface="Arial"/>
              <a:buChar char="•"/>
            </a:pPr>
            <a:r>
              <a:rPr lang="en-US" sz="2200" dirty="0" smtClean="0">
                <a:solidFill>
                  <a:srgbClr val="002060"/>
                </a:solidFill>
                <a:latin typeface="Verdana"/>
                <a:cs typeface="Verdana"/>
              </a:rPr>
              <a:t>Frame the decisions that teachers make during a lesson.</a:t>
            </a:r>
          </a:p>
          <a:p>
            <a:endParaRPr lang="en-US" sz="3200" dirty="0" smtClean="0">
              <a:solidFill>
                <a:srgbClr val="002060"/>
              </a:solidFill>
              <a:latin typeface="Verdana"/>
              <a:cs typeface="Verdana"/>
            </a:endParaRPr>
          </a:p>
          <a:p>
            <a:pPr marL="114300" indent="0">
              <a:buNone/>
            </a:pPr>
            <a:r>
              <a:rPr lang="en-US" sz="2200" i="1" dirty="0" smtClean="0">
                <a:solidFill>
                  <a:srgbClr val="002060"/>
                </a:solidFill>
                <a:latin typeface="Verdana"/>
                <a:cs typeface="Verdana"/>
              </a:rPr>
              <a:t>Formulating clear, explicit learning goals sets the stage for everything else. </a:t>
            </a:r>
          </a:p>
          <a:p>
            <a:pPr marL="114300" indent="0">
              <a:buNone/>
            </a:pPr>
            <a:endParaRPr lang="en-US" sz="1050" b="1" i="1" dirty="0" smtClean="0">
              <a:solidFill>
                <a:srgbClr val="002060"/>
              </a:solidFill>
              <a:latin typeface="Verdana"/>
              <a:cs typeface="Verdana"/>
            </a:endParaRPr>
          </a:p>
          <a:p>
            <a:pPr marL="114300" indent="0" algn="r">
              <a:buNone/>
            </a:pPr>
            <a:r>
              <a:rPr lang="en-US" sz="2000" dirty="0" smtClean="0">
                <a:solidFill>
                  <a:srgbClr val="002060"/>
                </a:solidFill>
                <a:latin typeface="Verdana"/>
                <a:cs typeface="Verdana"/>
              </a:rPr>
              <a:t>(Hiebert, Morris, Berk, &amp; Janssen, 2007, p.57)</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1" y="245776"/>
            <a:ext cx="9143999"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Goals to Focus Learning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4" y="1304539"/>
            <a:ext cx="7286625" cy="4191000"/>
          </a:xfrm>
          <a:prstGeom prst="rect">
            <a:avLst/>
          </a:prstGeom>
        </p:spPr>
        <p:txBody>
          <a:bodyPr vert="horz" lIns="91440" tIns="45720" rIns="91440" bIns="45720" rtlCol="0">
            <a:noAutofit/>
          </a:bodyPr>
          <a:lstStyle/>
          <a:p>
            <a:endParaRPr lang="en-US" sz="1000" dirty="0" smtClean="0">
              <a:solidFill>
                <a:schemeClr val="tx2"/>
              </a:solidFill>
              <a:latin typeface="Verdana"/>
              <a:cs typeface="Verdana"/>
            </a:endParaRPr>
          </a:p>
          <a:p>
            <a:r>
              <a:rPr lang="en-US" sz="2400" dirty="0" smtClean="0">
                <a:solidFill>
                  <a:srgbClr val="002060"/>
                </a:solidFill>
                <a:latin typeface="Verdana"/>
                <a:cs typeface="Verdana"/>
              </a:rPr>
              <a:t>Mr. Harris’ goal for students’ learning:</a:t>
            </a:r>
            <a:endParaRPr lang="en-US" sz="2400" i="1" dirty="0" smtClean="0">
              <a:solidFill>
                <a:srgbClr val="002060"/>
              </a:solidFill>
              <a:latin typeface="Verdana"/>
              <a:ea typeface="ＭＳ 明朝"/>
              <a:cs typeface="Verdana"/>
            </a:endParaRPr>
          </a:p>
          <a:p>
            <a:r>
              <a:rPr lang="en-US" sz="2200" i="1" dirty="0" smtClean="0">
                <a:solidFill>
                  <a:srgbClr val="002060"/>
                </a:solidFill>
              </a:rPr>
              <a:t>Students will extend their understanding of multiplication </a:t>
            </a:r>
            <a:r>
              <a:rPr lang="en-US" sz="2200" i="1" dirty="0">
                <a:solidFill>
                  <a:srgbClr val="002060"/>
                </a:solidFill>
              </a:rPr>
              <a:t>as equal </a:t>
            </a:r>
            <a:r>
              <a:rPr lang="en-US" sz="2200" i="1" dirty="0" smtClean="0">
                <a:solidFill>
                  <a:srgbClr val="002060"/>
                </a:solidFill>
              </a:rPr>
              <a:t>groups to multiplying one-digit </a:t>
            </a:r>
            <a:r>
              <a:rPr lang="en-US" sz="2200" i="1" dirty="0">
                <a:solidFill>
                  <a:srgbClr val="002060"/>
                </a:solidFill>
              </a:rPr>
              <a:t>whole numbers by multiples of 10 using strategies based on place value and properties of </a:t>
            </a:r>
            <a:r>
              <a:rPr lang="en-US" sz="2200" i="1" dirty="0" smtClean="0">
                <a:solidFill>
                  <a:srgbClr val="002060"/>
                </a:solidFill>
              </a:rPr>
              <a:t>operations.</a:t>
            </a:r>
          </a:p>
          <a:p>
            <a:endParaRPr lang="en-US" i="1" dirty="0">
              <a:solidFill>
                <a:srgbClr val="002060"/>
              </a:solidFill>
            </a:endParaRPr>
          </a:p>
          <a:p>
            <a:r>
              <a:rPr lang="en-US" sz="2400" dirty="0" smtClean="0">
                <a:solidFill>
                  <a:srgbClr val="002060"/>
                </a:solidFill>
                <a:latin typeface="Verdana"/>
                <a:cs typeface="Verdana"/>
              </a:rPr>
              <a:t>Ms. Culver’s </a:t>
            </a:r>
            <a:r>
              <a:rPr lang="en-US" sz="2400" dirty="0">
                <a:solidFill>
                  <a:srgbClr val="002060"/>
                </a:solidFill>
                <a:latin typeface="Verdana"/>
                <a:cs typeface="Verdana"/>
              </a:rPr>
              <a:t>goal for students’ learning:</a:t>
            </a:r>
            <a:endParaRPr lang="en-US" sz="2400" i="1" dirty="0">
              <a:solidFill>
                <a:srgbClr val="002060"/>
              </a:solidFill>
              <a:latin typeface="Verdana"/>
              <a:ea typeface="ＭＳ 明朝"/>
              <a:cs typeface="Verdana"/>
            </a:endParaRPr>
          </a:p>
          <a:p>
            <a:pPr marL="1588" lvl="1">
              <a:buNone/>
            </a:pPr>
            <a:r>
              <a:rPr lang="en-US" sz="2200" i="1" dirty="0">
                <a:solidFill>
                  <a:srgbClr val="002060"/>
                </a:solidFill>
                <a:ea typeface="ＭＳ 明朝"/>
                <a:cs typeface="Verdana"/>
              </a:rPr>
              <a:t>Students will understand that exponential functions grow by equal factors over equal intervals and that in the general equation </a:t>
            </a:r>
            <a:r>
              <a:rPr lang="en-US" sz="2200" i="1" dirty="0" smtClean="0">
                <a:solidFill>
                  <a:srgbClr val="002060"/>
                </a:solidFill>
                <a:cs typeface="Verdana"/>
              </a:rPr>
              <a:t>y </a:t>
            </a:r>
            <a:r>
              <a:rPr lang="en-US" sz="2200" i="1" dirty="0">
                <a:solidFill>
                  <a:srgbClr val="002060"/>
                </a:solidFill>
                <a:cs typeface="Verdana"/>
              </a:rPr>
              <a:t>= </a:t>
            </a:r>
            <a:r>
              <a:rPr lang="en-US" sz="2200" i="1" dirty="0" err="1">
                <a:solidFill>
                  <a:srgbClr val="002060"/>
                </a:solidFill>
                <a:cs typeface="Verdana"/>
              </a:rPr>
              <a:t>b</a:t>
            </a:r>
            <a:r>
              <a:rPr lang="en-US" sz="2200" i="1" baseline="30000" dirty="0" err="1">
                <a:solidFill>
                  <a:srgbClr val="002060"/>
                </a:solidFill>
                <a:cs typeface="Verdana"/>
              </a:rPr>
              <a:t>x</a:t>
            </a:r>
            <a:r>
              <a:rPr lang="en-US" sz="2200" i="1" dirty="0">
                <a:solidFill>
                  <a:srgbClr val="002060"/>
                </a:solidFill>
                <a:cs typeface="Verdana"/>
              </a:rPr>
              <a:t>, the exponent (x) tells you how many times to use the base (b) as a factor. </a:t>
            </a:r>
            <a:endParaRPr lang="en-US" sz="2200" i="1" dirty="0" smtClean="0">
              <a:solidFill>
                <a:srgbClr val="002060"/>
              </a:solidFill>
              <a:ea typeface="ＭＳ 明朝"/>
              <a:cs typeface="Verdana"/>
            </a:endParaRPr>
          </a:p>
          <a:p>
            <a:pPr marL="342900" indent="-342900">
              <a:buFont typeface="Arial"/>
              <a:buChar char="•"/>
            </a:pPr>
            <a:endParaRPr lang="en-US" sz="2400" dirty="0" smtClean="0">
              <a:solidFill>
                <a:srgbClr val="002060"/>
              </a:solidFill>
              <a:latin typeface="Verdana"/>
              <a:ea typeface="ＭＳ 明朝"/>
              <a:cs typeface="Verdana"/>
            </a:endParaRP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Implement Tasks that Promote </a:t>
            </a:r>
          </a:p>
          <a:p>
            <a:pPr lvl="0" algn="ctr">
              <a:spcBef>
                <a:spcPct val="0"/>
              </a:spcBef>
              <a:defRPr/>
            </a:pPr>
            <a:r>
              <a:rPr lang="en-US" sz="2800" b="1" dirty="0" smtClean="0">
                <a:solidFill>
                  <a:srgbClr val="002060"/>
                </a:solidFill>
                <a:latin typeface="Verdana"/>
                <a:cs typeface="Verdana"/>
              </a:rPr>
              <a:t>Reasoning and Problem Solving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57325"/>
            <a:ext cx="7286625" cy="4191000"/>
          </a:xfrm>
          <a:prstGeom prst="rect">
            <a:avLst/>
          </a:prstGeom>
        </p:spPr>
        <p:txBody>
          <a:bodyPr vert="horz" lIns="91440" tIns="45720" rIns="91440" bIns="45720" rtlCol="0">
            <a:noAutofit/>
          </a:bodyPr>
          <a:lstStyle/>
          <a:p>
            <a:pPr>
              <a:spcBef>
                <a:spcPts val="1200"/>
              </a:spcBef>
              <a:spcAft>
                <a:spcPts val="600"/>
              </a:spcAft>
              <a:buNone/>
            </a:pPr>
            <a:r>
              <a:rPr lang="en-US" sz="2600" dirty="0" smtClean="0">
                <a:solidFill>
                  <a:srgbClr val="002060"/>
                </a:solidFill>
                <a:latin typeface="Verdana" pitchFamily="34" charset="0"/>
                <a:ea typeface="Verdana" pitchFamily="34" charset="0"/>
                <a:cs typeface="Verdana" pitchFamily="34" charset="0"/>
              </a:rPr>
              <a:t>Mathematical tasks should:</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Provide opportunities for students to engage in exploration or encourage students to use procedures in ways that are connected to concepts and understanding; </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Build on students’ current understanding; and</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Have multiple entry points.</a:t>
            </a:r>
          </a:p>
          <a:p>
            <a:pPr>
              <a:lnSpc>
                <a:spcPct val="60000"/>
              </a:lnSpc>
            </a:pPr>
            <a:endParaRPr lang="en-US" sz="2000" dirty="0" smtClean="0">
              <a:solidFill>
                <a:srgbClr val="1F497D"/>
              </a:solidFill>
              <a:latin typeface="Verdana" pitchFamily="34" charset="0"/>
              <a:ea typeface="Verdana" pitchFamily="34" charset="0"/>
              <a:cs typeface="Verdana" pitchFamily="34" charset="0"/>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74638"/>
            <a:ext cx="8172450" cy="1143000"/>
          </a:xfrm>
        </p:spPr>
        <p:txBody>
          <a:bodyPr>
            <a:normAutofit/>
          </a:bodyPr>
          <a:lstStyle/>
          <a:p>
            <a:r>
              <a:rPr lang="en-US" b="1" dirty="0" smtClean="0">
                <a:solidFill>
                  <a:srgbClr val="003366"/>
                </a:solidFill>
              </a:rPr>
              <a:t>Why Tasks Matter</a:t>
            </a:r>
            <a:endParaRPr lang="en-US" dirty="0"/>
          </a:p>
        </p:txBody>
      </p:sp>
      <p:sp>
        <p:nvSpPr>
          <p:cNvPr id="3" name="Content Placeholder 2"/>
          <p:cNvSpPr>
            <a:spLocks noGrp="1"/>
          </p:cNvSpPr>
          <p:nvPr>
            <p:ph idx="1"/>
          </p:nvPr>
        </p:nvSpPr>
        <p:spPr>
          <a:xfrm>
            <a:off x="971550" y="1600200"/>
            <a:ext cx="7924800" cy="5257800"/>
          </a:xfrm>
        </p:spPr>
        <p:txBody>
          <a:bodyPr>
            <a:normAutofit fontScale="62500" lnSpcReduction="20000"/>
          </a:bodyPr>
          <a:lstStyle/>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form the basis for students’ opportunities to learn what mathematics is and how one does it;</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influence learners by directing their attention to particular aspects of content and by specifying ways to process information;</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The level and kind of thinking required by mathematical instructional tasks influences what students learn; and</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Differences in the level and kind of thinking of tasks used by different teachers, schools, and districts, is a major source of inequity in students’ opportunities to learn mathematics.</a:t>
            </a:r>
          </a:p>
          <a:p>
            <a:endParaRPr lang="en-US" dirty="0"/>
          </a:p>
        </p:txBody>
      </p:sp>
    </p:spTree>
    <p:extLst>
      <p:ext uri="{BB962C8B-B14F-4D97-AF65-F5344CB8AC3E}">
        <p14:creationId xmlns:p14="http://schemas.microsoft.com/office/powerpoint/2010/main" val="1681875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74638"/>
            <a:ext cx="8172450" cy="1143000"/>
          </a:xfrm>
        </p:spPr>
        <p:txBody>
          <a:bodyPr>
            <a:normAutofit/>
          </a:bodyPr>
          <a:lstStyle/>
          <a:p>
            <a:r>
              <a:rPr lang="en-US" b="1" dirty="0" smtClean="0">
                <a:solidFill>
                  <a:srgbClr val="003366"/>
                </a:solidFill>
              </a:rPr>
              <a:t>Why Tasks Matter</a:t>
            </a:r>
            <a:endParaRPr lang="en-US" dirty="0"/>
          </a:p>
        </p:txBody>
      </p:sp>
      <p:sp>
        <p:nvSpPr>
          <p:cNvPr id="3" name="Content Placeholder 2"/>
          <p:cNvSpPr>
            <a:spLocks noGrp="1"/>
          </p:cNvSpPr>
          <p:nvPr>
            <p:ph idx="1"/>
          </p:nvPr>
        </p:nvSpPr>
        <p:spPr>
          <a:xfrm>
            <a:off x="971550" y="1600200"/>
            <a:ext cx="7924800" cy="5257800"/>
          </a:xfrm>
        </p:spPr>
        <p:txBody>
          <a:bodyPr>
            <a:normAutofit fontScale="62500" lnSpcReduction="20000"/>
          </a:bodyPr>
          <a:lstStyle/>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form the basis for students’ opportunities to learn what mathematics is and how one does it;</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influence learners by directing their attention to particular aspects of content and by specifying ways to process information;</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The level and kind of thinking required by mathematical instructional tasks influences what students learn; and</a:t>
            </a:r>
          </a:p>
          <a:p>
            <a:pPr>
              <a:lnSpc>
                <a:spcPct val="120000"/>
              </a:lnSpc>
              <a:spcBef>
                <a:spcPct val="0"/>
              </a:spcBef>
              <a:spcAft>
                <a:spcPts val="1200"/>
              </a:spcAft>
            </a:pPr>
            <a:r>
              <a:rPr lang="en-US" sz="3500" b="1" dirty="0">
                <a:solidFill>
                  <a:srgbClr val="0000FF"/>
                </a:solidFill>
                <a:latin typeface="Verdana" panose="020B0604030504040204" pitchFamily="34" charset="0"/>
                <a:ea typeface="Verdana" panose="020B0604030504040204" pitchFamily="34" charset="0"/>
                <a:cs typeface="Verdana" panose="020B0604030504040204" pitchFamily="34" charset="0"/>
              </a:rPr>
              <a:t>Differences in the level and kind of thinking of tasks used by different teachers, schools, and districts, is a major source of inequity in students’ opportunities to learn mathematics.</a:t>
            </a:r>
          </a:p>
          <a:p>
            <a:endParaRPr lang="en-US" dirty="0"/>
          </a:p>
        </p:txBody>
      </p:sp>
    </p:spTree>
    <p:extLst>
      <p:ext uri="{BB962C8B-B14F-4D97-AF65-F5344CB8AC3E}">
        <p14:creationId xmlns:p14="http://schemas.microsoft.com/office/powerpoint/2010/main" val="1066919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Implement Tasks that Promote </a:t>
            </a:r>
          </a:p>
          <a:p>
            <a:pPr lvl="0" algn="ctr">
              <a:spcBef>
                <a:spcPct val="0"/>
              </a:spcBef>
              <a:defRPr/>
            </a:pPr>
            <a:r>
              <a:rPr lang="en-US" sz="2800" b="1" dirty="0" smtClean="0">
                <a:solidFill>
                  <a:srgbClr val="002060"/>
                </a:solidFill>
                <a:latin typeface="Verdana"/>
                <a:cs typeface="Verdana"/>
              </a:rPr>
              <a:t>Reasoning and Problem Solving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57325"/>
            <a:ext cx="7286625" cy="4191000"/>
          </a:xfrm>
          <a:prstGeom prst="rect">
            <a:avLst/>
          </a:prstGeom>
        </p:spPr>
        <p:txBody>
          <a:bodyPr vert="horz" lIns="91440" tIns="45720" rIns="91440" bIns="45720" rtlCol="0">
            <a:noAutofit/>
          </a:bodyPr>
          <a:lstStyle/>
          <a:p>
            <a:pPr>
              <a:spcBef>
                <a:spcPts val="1200"/>
              </a:spcBef>
              <a:spcAft>
                <a:spcPts val="600"/>
              </a:spcAft>
              <a:buNone/>
            </a:pPr>
            <a:r>
              <a:rPr lang="en-US" sz="2600" dirty="0" smtClean="0">
                <a:solidFill>
                  <a:srgbClr val="002060"/>
                </a:solidFill>
                <a:latin typeface="Verdana" pitchFamily="34" charset="0"/>
                <a:ea typeface="Verdana" pitchFamily="34" charset="0"/>
                <a:cs typeface="Verdana" pitchFamily="34" charset="0"/>
              </a:rPr>
              <a:t>Mathematical tasks should:</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Provide opportunities for students to engage in exploration or encourage students to use procedures in ways that are connected to concepts and understanding; </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Build on students’ current understanding; and</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Have multiple entry points.</a:t>
            </a:r>
          </a:p>
          <a:p>
            <a:pPr>
              <a:lnSpc>
                <a:spcPct val="60000"/>
              </a:lnSpc>
            </a:pPr>
            <a:endParaRPr lang="en-US" sz="2000" dirty="0" smtClean="0">
              <a:solidFill>
                <a:srgbClr val="1F497D"/>
              </a:solidFill>
              <a:latin typeface="Verdana" pitchFamily="34" charset="0"/>
              <a:ea typeface="Verdana" pitchFamily="34" charset="0"/>
              <a:cs typeface="Verdana" pitchFamily="34" charset="0"/>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245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8" y="1600200"/>
            <a:ext cx="9048426"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600" dirty="0" smtClean="0"/>
              <a:t>The Band Concert</a:t>
            </a:r>
            <a:endParaRPr lang="en-US" sz="36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187" y="228600"/>
            <a:ext cx="1201639" cy="1057442"/>
          </a:xfrm>
          <a:prstGeom prst="rect">
            <a:avLst/>
          </a:prstGeom>
        </p:spPr>
      </p:pic>
    </p:spTree>
    <p:extLst>
      <p:ext uri="{BB962C8B-B14F-4D97-AF65-F5344CB8AC3E}">
        <p14:creationId xmlns:p14="http://schemas.microsoft.com/office/powerpoint/2010/main" val="3688897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9056" y="197843"/>
            <a:ext cx="8057744" cy="1143000"/>
          </a:xfrm>
        </p:spPr>
        <p:txBody>
          <a:bodyPr>
            <a:noAutofit/>
          </a:bodyPr>
          <a:lstStyle/>
          <a:p>
            <a:r>
              <a:rPr lang="en-US" sz="4000" b="1" dirty="0" smtClean="0">
                <a:solidFill>
                  <a:srgbClr val="002060"/>
                </a:solidFill>
              </a:rPr>
              <a:t>Pay It Forward</a:t>
            </a:r>
            <a:endParaRPr lang="en-US" sz="4000" b="1" dirty="0">
              <a:solidFill>
                <a:srgbClr val="002060"/>
              </a:solidFill>
            </a:endParaRP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39" y="1535349"/>
            <a:ext cx="8374761" cy="498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416939" y="92076"/>
            <a:ext cx="1003300" cy="1166628"/>
          </a:xfrm>
          <a:prstGeom prst="rect">
            <a:avLst/>
          </a:prstGeom>
        </p:spPr>
      </p:pic>
    </p:spTree>
    <p:extLst>
      <p:ext uri="{BB962C8B-B14F-4D97-AF65-F5344CB8AC3E}">
        <p14:creationId xmlns:p14="http://schemas.microsoft.com/office/powerpoint/2010/main" val="1493637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0" y="261413"/>
            <a:ext cx="7391400" cy="1143000"/>
          </a:xfrm>
        </p:spPr>
        <p:txBody>
          <a:bodyPr>
            <a:normAutofit fontScale="90000"/>
          </a:bodyPr>
          <a:lstStyle/>
          <a:p>
            <a:pPr eaLnBrk="1" hangingPunct="1"/>
            <a:r>
              <a:rPr lang="en-US" altLang="en-US" b="1" i="1" dirty="0" smtClean="0">
                <a:solidFill>
                  <a:srgbClr val="002060"/>
                </a:solidFill>
              </a:rPr>
              <a:t/>
            </a:r>
            <a:br>
              <a:rPr lang="en-US" altLang="en-US" b="1" i="1" dirty="0" smtClean="0">
                <a:solidFill>
                  <a:srgbClr val="002060"/>
                </a:solidFill>
              </a:rPr>
            </a:br>
            <a:endParaRPr lang="en-US" altLang="en-US" i="1" dirty="0" smtClean="0">
              <a:solidFill>
                <a:srgbClr val="00206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252716"/>
            <a:ext cx="2403475" cy="1828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ight Arrow 3"/>
          <p:cNvSpPr/>
          <p:nvPr/>
        </p:nvSpPr>
        <p:spPr>
          <a:xfrm>
            <a:off x="2590800" y="3481316"/>
            <a:ext cx="3810000" cy="1371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08416"/>
            <a:ext cx="28321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52800" y="609600"/>
            <a:ext cx="184731" cy="369332"/>
          </a:xfrm>
          <a:prstGeom prst="rect">
            <a:avLst/>
          </a:prstGeom>
          <a:noFill/>
        </p:spPr>
        <p:txBody>
          <a:bodyPr wrap="none" rtlCol="0">
            <a:spAutoFit/>
          </a:bodyPr>
          <a:lstStyle/>
          <a:p>
            <a:endParaRPr lang="en-US" dirty="0"/>
          </a:p>
        </p:txBody>
      </p:sp>
      <p:sp>
        <p:nvSpPr>
          <p:cNvPr id="2" name="TextBox 1"/>
          <p:cNvSpPr txBox="1"/>
          <p:nvPr/>
        </p:nvSpPr>
        <p:spPr>
          <a:xfrm>
            <a:off x="1066800" y="286434"/>
            <a:ext cx="7848600" cy="1384995"/>
          </a:xfrm>
          <a:prstGeom prst="rect">
            <a:avLst/>
          </a:prstGeom>
          <a:noFill/>
        </p:spPr>
        <p:txBody>
          <a:bodyPr wrap="square" rtlCol="0">
            <a:spAutoFit/>
          </a:bodyPr>
          <a:lstStyle/>
          <a:p>
            <a:pPr algn="ctr"/>
            <a:r>
              <a:rPr lang="en-US" sz="2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High Quality Standards Are Necessary, but Insufficient, for Effective Teaching and Learning</a:t>
            </a:r>
            <a:endPar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1336064" y="4712184"/>
            <a:ext cx="736979" cy="369332"/>
          </a:xfrm>
          <a:prstGeom prst="rect">
            <a:avLst/>
          </a:prstGeom>
          <a:solidFill>
            <a:schemeClr val="bg1"/>
          </a:solidFill>
        </p:spPr>
        <p:txBody>
          <a:bodyPr wrap="square" rtlCol="0">
            <a:spAutoFit/>
          </a:bodyPr>
          <a:lstStyle/>
          <a:p>
            <a:endParaRPr lang="en-US"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190732"/>
            <a:ext cx="139982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220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5"/>
          <p:cNvGrpSpPr/>
          <p:nvPr/>
        </p:nvGrpSpPr>
        <p:grpSpPr>
          <a:xfrm>
            <a:off x="1" y="0"/>
            <a:ext cx="1020617" cy="6894423"/>
            <a:chOff x="1" y="-23724"/>
            <a:chExt cx="1020617" cy="6894423"/>
          </a:xfrm>
        </p:grpSpPr>
        <p:pic>
          <p:nvPicPr>
            <p:cNvPr id="8" name="Picture 7"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9" name="Picture 8"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
        <p:nvSpPr>
          <p:cNvPr id="61443" name="Rectangle 2"/>
          <p:cNvSpPr>
            <a:spLocks noGrp="1" noChangeArrowheads="1"/>
          </p:cNvSpPr>
          <p:nvPr>
            <p:ph type="title"/>
          </p:nvPr>
        </p:nvSpPr>
        <p:spPr>
          <a:xfrm>
            <a:off x="952500" y="274638"/>
            <a:ext cx="8191500" cy="1143000"/>
          </a:xfrm>
        </p:spPr>
        <p:txBody>
          <a:bodyPr/>
          <a:lstStyle/>
          <a:p>
            <a:r>
              <a:rPr lang="en-US" b="1" dirty="0" smtClean="0">
                <a:solidFill>
                  <a:srgbClr val="003366"/>
                </a:solidFill>
              </a:rPr>
              <a:t>Higher-Level Tasks</a:t>
            </a:r>
            <a:endParaRPr lang="en-US" sz="3200" b="1" dirty="0" smtClean="0">
              <a:solidFill>
                <a:srgbClr val="003366"/>
              </a:solidFill>
            </a:endParaRPr>
          </a:p>
        </p:txBody>
      </p:sp>
      <p:sp>
        <p:nvSpPr>
          <p:cNvPr id="634883" name="Rectangle 3"/>
          <p:cNvSpPr>
            <a:spLocks noGrp="1" noChangeArrowheads="1"/>
          </p:cNvSpPr>
          <p:nvPr>
            <p:ph idx="1"/>
          </p:nvPr>
        </p:nvSpPr>
        <p:spPr>
          <a:xfrm>
            <a:off x="952500" y="1600200"/>
            <a:ext cx="7734300" cy="4525963"/>
          </a:xfrm>
        </p:spPr>
        <p:txBody>
          <a:bodyPr>
            <a:normAutofit fontScale="85000" lnSpcReduction="20000"/>
          </a:bodyPr>
          <a:lstStyle/>
          <a:p>
            <a:pPr>
              <a:spcBef>
                <a:spcPts val="2400"/>
              </a:spcBef>
              <a:defRPr/>
            </a:pPr>
            <a:r>
              <a:rPr lang="en-US" sz="3900" b="1" dirty="0">
                <a:solidFill>
                  <a:srgbClr val="003366"/>
                </a:solidFill>
              </a:rPr>
              <a:t>Doing mathematics</a:t>
            </a:r>
          </a:p>
          <a:p>
            <a:pPr marL="746125" lvl="1" indent="-346075"/>
            <a:r>
              <a:rPr lang="en-US" sz="3500" dirty="0" smtClean="0">
                <a:solidFill>
                  <a:srgbClr val="003366"/>
                </a:solidFill>
              </a:rPr>
              <a:t>Band Concert Task</a:t>
            </a:r>
          </a:p>
          <a:p>
            <a:pPr marL="746125" lvl="1" indent="-346075"/>
            <a:r>
              <a:rPr lang="en-US" sz="3500" dirty="0" smtClean="0">
                <a:solidFill>
                  <a:srgbClr val="003366"/>
                </a:solidFill>
              </a:rPr>
              <a:t>Pay It Forward Task</a:t>
            </a:r>
          </a:p>
          <a:p>
            <a:pPr marL="400050" lvl="1" indent="0">
              <a:buNone/>
            </a:pPr>
            <a:endParaRPr lang="en-US" sz="1300" dirty="0" smtClean="0">
              <a:solidFill>
                <a:srgbClr val="003366"/>
              </a:solidFill>
            </a:endParaRPr>
          </a:p>
          <a:p>
            <a:pPr marL="346075" indent="-346075"/>
            <a:r>
              <a:rPr lang="en-US" sz="3900" b="1" dirty="0" smtClean="0">
                <a:solidFill>
                  <a:srgbClr val="003366"/>
                </a:solidFill>
              </a:rPr>
              <a:t>Procedures </a:t>
            </a:r>
            <a:r>
              <a:rPr lang="en-US" sz="3900" b="1" dirty="0">
                <a:solidFill>
                  <a:srgbClr val="003366"/>
                </a:solidFill>
              </a:rPr>
              <a:t>with connections</a:t>
            </a:r>
          </a:p>
          <a:p>
            <a:pPr marL="990600" lvl="1" indent="-533400"/>
            <a:r>
              <a:rPr lang="en-US" sz="3500" dirty="0">
                <a:solidFill>
                  <a:srgbClr val="003366"/>
                </a:solidFill>
              </a:rPr>
              <a:t>Using a 10 x 10 grid, identify the decimal and percent equivalents of 3/5</a:t>
            </a:r>
            <a:r>
              <a:rPr lang="en-US" sz="3500" dirty="0" smtClean="0">
                <a:solidFill>
                  <a:srgbClr val="003366"/>
                </a:solidFill>
              </a:rPr>
              <a:t>.</a:t>
            </a:r>
          </a:p>
          <a:p>
            <a:pPr marL="990600" lvl="1" indent="-533400"/>
            <a:r>
              <a:rPr lang="en-US" sz="3500" dirty="0">
                <a:solidFill>
                  <a:srgbClr val="003366"/>
                </a:solidFill>
              </a:rPr>
              <a:t>Explain how the graph of y = -</a:t>
            </a:r>
            <a:r>
              <a:rPr lang="en-US" sz="3500" dirty="0" smtClean="0">
                <a:solidFill>
                  <a:srgbClr val="003366"/>
                </a:solidFill>
              </a:rPr>
              <a:t>3x² + 7 </a:t>
            </a:r>
            <a:r>
              <a:rPr lang="en-US" sz="3500" dirty="0">
                <a:solidFill>
                  <a:srgbClr val="003366"/>
                </a:solidFill>
              </a:rPr>
              <a:t>compares to the graph of y = </a:t>
            </a:r>
            <a:r>
              <a:rPr lang="en-US" sz="3500" dirty="0" smtClean="0">
                <a:solidFill>
                  <a:srgbClr val="003366"/>
                </a:solidFill>
              </a:rPr>
              <a:t>x².  </a:t>
            </a:r>
            <a:r>
              <a:rPr lang="en-US" sz="3500" dirty="0">
                <a:solidFill>
                  <a:srgbClr val="003366"/>
                </a:solidFill>
              </a:rPr>
              <a:t>Sketch the graph of  y = -</a:t>
            </a:r>
            <a:r>
              <a:rPr lang="en-US" sz="3500" dirty="0" smtClean="0">
                <a:solidFill>
                  <a:srgbClr val="003366"/>
                </a:solidFill>
              </a:rPr>
              <a:t>3x² + 7.  </a:t>
            </a:r>
          </a:p>
          <a:p>
            <a:pPr marL="457200" lvl="1" indent="0">
              <a:buNone/>
            </a:pPr>
            <a:r>
              <a:rPr lang="en-US" dirty="0" smtClean="0">
                <a:solidFill>
                  <a:srgbClr val="003366"/>
                </a:solidFill>
              </a:rPr>
              <a:t>								            </a:t>
            </a:r>
            <a:r>
              <a:rPr lang="en-US" sz="2000" dirty="0" smtClean="0">
                <a:solidFill>
                  <a:srgbClr val="003366"/>
                </a:solidFill>
                <a:latin typeface="Verdana" panose="020B0604030504040204" pitchFamily="34" charset="0"/>
                <a:ea typeface="Verdana" panose="020B0604030504040204" pitchFamily="34" charset="0"/>
                <a:cs typeface="Verdana" panose="020B0604030504040204" pitchFamily="34" charset="0"/>
              </a:rPr>
              <a:t>Smith &amp; Stein, 1998</a:t>
            </a:r>
            <a:endParaRPr lang="en-US" dirty="0">
              <a:solidFill>
                <a:srgbClr val="003366"/>
              </a:solidFill>
              <a:latin typeface="Verdana" panose="020B0604030504040204" pitchFamily="34" charset="0"/>
              <a:ea typeface="Verdana" panose="020B0604030504040204" pitchFamily="34" charset="0"/>
              <a:cs typeface="Verdana" panose="020B0604030504040204" pitchFamily="34" charset="0"/>
            </a:endParaRPr>
          </a:p>
          <a:p>
            <a:pPr marL="990600" lvl="1" indent="-533400"/>
            <a:endParaRPr lang="en-US" dirty="0"/>
          </a:p>
        </p:txBody>
      </p:sp>
    </p:spTree>
    <p:extLst>
      <p:ext uri="{BB962C8B-B14F-4D97-AF65-F5344CB8AC3E}">
        <p14:creationId xmlns:p14="http://schemas.microsoft.com/office/powerpoint/2010/main" val="1443615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8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8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488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488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488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4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5"/>
          <p:cNvGrpSpPr/>
          <p:nvPr/>
        </p:nvGrpSpPr>
        <p:grpSpPr>
          <a:xfrm>
            <a:off x="1" y="-23724"/>
            <a:ext cx="1020617" cy="6894423"/>
            <a:chOff x="1" y="-23724"/>
            <a:chExt cx="1020617" cy="6894423"/>
          </a:xfrm>
        </p:grpSpPr>
        <p:pic>
          <p:nvPicPr>
            <p:cNvPr id="8" name="Picture 7" descr="14861 principles to action cover b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9" name="Picture 8" descr="14861 principles to action cov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
        <p:nvSpPr>
          <p:cNvPr id="60419" name="Rectangle 2"/>
          <p:cNvSpPr>
            <a:spLocks noGrp="1" noChangeArrowheads="1"/>
          </p:cNvSpPr>
          <p:nvPr>
            <p:ph type="title"/>
          </p:nvPr>
        </p:nvSpPr>
        <p:spPr>
          <a:xfrm>
            <a:off x="381000" y="152400"/>
            <a:ext cx="8229600" cy="1143000"/>
          </a:xfrm>
        </p:spPr>
        <p:txBody>
          <a:bodyPr/>
          <a:lstStyle/>
          <a:p>
            <a:r>
              <a:rPr lang="en-US" b="1" dirty="0" smtClean="0">
                <a:solidFill>
                  <a:schemeClr val="tx2">
                    <a:lumMod val="75000"/>
                  </a:schemeClr>
                </a:solidFill>
              </a:rPr>
              <a:t>Lower-Level Tasks</a:t>
            </a:r>
            <a:endParaRPr lang="en-US" sz="2800" b="1" dirty="0" smtClean="0">
              <a:solidFill>
                <a:schemeClr val="tx2">
                  <a:lumMod val="75000"/>
                </a:schemeClr>
              </a:solidFill>
            </a:endParaRPr>
          </a:p>
        </p:txBody>
      </p:sp>
      <p:sp>
        <p:nvSpPr>
          <p:cNvPr id="633859" name="Rectangle 3"/>
          <p:cNvSpPr>
            <a:spLocks noGrp="1" noChangeArrowheads="1"/>
          </p:cNvSpPr>
          <p:nvPr>
            <p:ph idx="1"/>
          </p:nvPr>
        </p:nvSpPr>
        <p:spPr>
          <a:xfrm>
            <a:off x="1028700" y="1524000"/>
            <a:ext cx="7734300" cy="4525963"/>
          </a:xfrm>
        </p:spPr>
        <p:txBody>
          <a:bodyPr>
            <a:normAutofit/>
          </a:bodyPr>
          <a:lstStyle/>
          <a:p>
            <a:r>
              <a:rPr lang="en-US" b="1" dirty="0" smtClean="0">
                <a:solidFill>
                  <a:schemeClr val="accent1">
                    <a:lumMod val="50000"/>
                  </a:schemeClr>
                </a:solidFill>
              </a:rPr>
              <a:t>Memorization</a:t>
            </a:r>
          </a:p>
          <a:p>
            <a:pPr lvl="1"/>
            <a:r>
              <a:rPr lang="en-US" dirty="0" smtClean="0">
                <a:solidFill>
                  <a:schemeClr val="accent1">
                    <a:lumMod val="50000"/>
                  </a:schemeClr>
                </a:solidFill>
              </a:rPr>
              <a:t>What are the decimal equivalents for the fractions ½ and ¼?</a:t>
            </a:r>
          </a:p>
          <a:p>
            <a:pPr>
              <a:spcBef>
                <a:spcPct val="50000"/>
              </a:spcBef>
            </a:pPr>
            <a:r>
              <a:rPr lang="en-US" b="1" dirty="0" smtClean="0">
                <a:solidFill>
                  <a:schemeClr val="accent1">
                    <a:lumMod val="50000"/>
                  </a:schemeClr>
                </a:solidFill>
              </a:rPr>
              <a:t>Procedures without connections</a:t>
            </a:r>
          </a:p>
          <a:p>
            <a:pPr lvl="1">
              <a:spcBef>
                <a:spcPts val="0"/>
              </a:spcBef>
            </a:pPr>
            <a:r>
              <a:rPr lang="en-US" dirty="0" smtClean="0">
                <a:solidFill>
                  <a:schemeClr val="accent1">
                    <a:lumMod val="50000"/>
                  </a:schemeClr>
                </a:solidFill>
              </a:rPr>
              <a:t>Write the fraction 3/8 as a decimal.</a:t>
            </a:r>
          </a:p>
          <a:p>
            <a:pPr lvl="1">
              <a:spcBef>
                <a:spcPts val="0"/>
              </a:spcBef>
            </a:pPr>
            <a:r>
              <a:rPr lang="en-US" dirty="0">
                <a:solidFill>
                  <a:schemeClr val="accent1">
                    <a:lumMod val="50000"/>
                  </a:schemeClr>
                </a:solidFill>
              </a:rPr>
              <a:t>A rectangular carpet is 12 feet long and 9 feet wide. What is the area of the carpet in square feet</a:t>
            </a:r>
            <a:r>
              <a:rPr lang="en-US" dirty="0" smtClean="0">
                <a:solidFill>
                  <a:schemeClr val="accent1">
                    <a:lumMod val="50000"/>
                  </a:schemeClr>
                </a:solidFill>
              </a:rPr>
              <a:t>?</a:t>
            </a:r>
          </a:p>
          <a:p>
            <a:pPr marL="457200" lvl="1" indent="0">
              <a:spcBef>
                <a:spcPts val="0"/>
              </a:spcBef>
              <a:buNone/>
            </a:pPr>
            <a:r>
              <a:rPr lang="en-US" dirty="0" smtClean="0">
                <a:solidFill>
                  <a:srgbClr val="003366"/>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rgbClr val="003366"/>
                </a:solidFill>
                <a:ea typeface="Verdana" panose="020B0604030504040204" pitchFamily="34" charset="0"/>
                <a:cs typeface="Verdana" panose="020B0604030504040204" pitchFamily="34" charset="0"/>
              </a:rPr>
              <a:t>Smith </a:t>
            </a:r>
            <a:r>
              <a:rPr lang="en-US" sz="2400" dirty="0">
                <a:solidFill>
                  <a:srgbClr val="003366"/>
                </a:solidFill>
                <a:ea typeface="Verdana" panose="020B0604030504040204" pitchFamily="34" charset="0"/>
                <a:cs typeface="Verdana" panose="020B0604030504040204" pitchFamily="34" charset="0"/>
              </a:rPr>
              <a:t>&amp; Stein, </a:t>
            </a:r>
            <a:r>
              <a:rPr lang="en-US" sz="2400" dirty="0" smtClean="0">
                <a:solidFill>
                  <a:srgbClr val="003366"/>
                </a:solidFill>
                <a:ea typeface="Verdana" panose="020B0604030504040204" pitchFamily="34" charset="0"/>
                <a:cs typeface="Verdana" panose="020B0604030504040204" pitchFamily="34" charset="0"/>
              </a:rPr>
              <a:t>1998</a:t>
            </a:r>
            <a:endParaRPr lang="en-US" sz="2400" dirty="0">
              <a:solidFill>
                <a:srgbClr val="003366"/>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507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38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38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38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38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38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38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Compare Band Concert and </a:t>
            </a:r>
          </a:p>
          <a:p>
            <a:pPr lvl="0" algn="ctr">
              <a:spcBef>
                <a:spcPct val="0"/>
              </a:spcBef>
              <a:defRPr/>
            </a:pPr>
            <a:r>
              <a:rPr lang="en-US" sz="2800" b="1" dirty="0" smtClean="0">
                <a:solidFill>
                  <a:schemeClr val="tx2"/>
                </a:solidFill>
                <a:latin typeface="Verdana"/>
                <a:cs typeface="Verdana"/>
              </a:rPr>
              <a:t>Pay It Forward to:</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3438525" cy="4191000"/>
          </a:xfrm>
          <a:prstGeom prst="rect">
            <a:avLst/>
          </a:prstGeom>
        </p:spPr>
        <p:txBody>
          <a:bodyPr vert="horz" lIns="91440" tIns="45720" rIns="91440" bIns="45720" rtlCol="0">
            <a:noAutofit/>
          </a:bodyPr>
          <a:lstStyle/>
          <a:p>
            <a:r>
              <a:rPr lang="en-US" sz="2400" b="1" dirty="0" smtClean="0">
                <a:solidFill>
                  <a:srgbClr val="002060"/>
                </a:solidFill>
                <a:latin typeface="Verdana" pitchFamily="34" charset="0"/>
                <a:ea typeface="Verdana" pitchFamily="34" charset="0"/>
                <a:cs typeface="Verdana" pitchFamily="34" charset="0"/>
              </a:rPr>
              <a:t>Find the product</a:t>
            </a:r>
          </a:p>
          <a:p>
            <a:pPr marL="457200"/>
            <a:endParaRPr lang="en-US" dirty="0" smtClean="0">
              <a:solidFill>
                <a:srgbClr val="1F497D"/>
              </a:solidFill>
              <a:latin typeface="Verdana" pitchFamily="34" charset="0"/>
              <a:ea typeface="Verdana" pitchFamily="34" charset="0"/>
              <a:cs typeface="Verdana" pitchFamily="34" charset="0"/>
            </a:endParaRP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5 x  20 =</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6 </a:t>
            </a:r>
            <a:r>
              <a:rPr lang="en-US" sz="2800" dirty="0">
                <a:solidFill>
                  <a:srgbClr val="002060"/>
                </a:solidFill>
                <a:latin typeface="Verdana" pitchFamily="34" charset="0"/>
                <a:ea typeface="Verdana" pitchFamily="34" charset="0"/>
                <a:cs typeface="Verdana" pitchFamily="34" charset="0"/>
              </a:rPr>
              <a:t>x  </a:t>
            </a:r>
            <a:r>
              <a:rPr lang="en-US" sz="2800" dirty="0" smtClean="0">
                <a:solidFill>
                  <a:srgbClr val="002060"/>
                </a:solidFill>
                <a:latin typeface="Verdana" pitchFamily="34" charset="0"/>
                <a:ea typeface="Verdana" pitchFamily="34" charset="0"/>
                <a:cs typeface="Verdana" pitchFamily="34" charset="0"/>
              </a:rPr>
              <a:t>80 =</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4 </a:t>
            </a:r>
            <a:r>
              <a:rPr lang="en-US" sz="2800" dirty="0">
                <a:solidFill>
                  <a:srgbClr val="002060"/>
                </a:solidFill>
                <a:latin typeface="Verdana" pitchFamily="34" charset="0"/>
                <a:ea typeface="Verdana" pitchFamily="34" charset="0"/>
                <a:cs typeface="Verdana" pitchFamily="34" charset="0"/>
              </a:rPr>
              <a:t>x  </a:t>
            </a:r>
            <a:r>
              <a:rPr lang="en-US" sz="2800" dirty="0" smtClean="0">
                <a:solidFill>
                  <a:srgbClr val="002060"/>
                </a:solidFill>
                <a:latin typeface="Verdana" pitchFamily="34" charset="0"/>
                <a:ea typeface="Verdana" pitchFamily="34" charset="0"/>
                <a:cs typeface="Verdana" pitchFamily="34" charset="0"/>
              </a:rPr>
              <a:t>70 </a:t>
            </a:r>
            <a:r>
              <a:rPr lang="en-US" sz="2800" dirty="0">
                <a:solidFill>
                  <a:srgbClr val="002060"/>
                </a:solidFill>
                <a:latin typeface="Verdana" pitchFamily="34" charset="0"/>
                <a:ea typeface="Verdana" pitchFamily="34" charset="0"/>
                <a:cs typeface="Verdana" pitchFamily="34" charset="0"/>
              </a:rPr>
              <a:t>=</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3 </a:t>
            </a:r>
            <a:r>
              <a:rPr lang="en-US" sz="2800" dirty="0">
                <a:solidFill>
                  <a:srgbClr val="002060"/>
                </a:solidFill>
                <a:latin typeface="Verdana" pitchFamily="34" charset="0"/>
                <a:ea typeface="Verdana" pitchFamily="34" charset="0"/>
                <a:cs typeface="Verdana" pitchFamily="34" charset="0"/>
              </a:rPr>
              <a:t>x  </a:t>
            </a:r>
            <a:r>
              <a:rPr lang="en-US" sz="2800" dirty="0" smtClean="0">
                <a:solidFill>
                  <a:srgbClr val="002060"/>
                </a:solidFill>
                <a:latin typeface="Verdana" pitchFamily="34" charset="0"/>
                <a:ea typeface="Verdana" pitchFamily="34" charset="0"/>
                <a:cs typeface="Verdana" pitchFamily="34" charset="0"/>
              </a:rPr>
              <a:t>50 </a:t>
            </a:r>
            <a:r>
              <a:rPr lang="en-US" sz="2800" dirty="0">
                <a:solidFill>
                  <a:srgbClr val="002060"/>
                </a:solidFill>
                <a:latin typeface="Verdana" pitchFamily="34" charset="0"/>
                <a:ea typeface="Verdana" pitchFamily="34" charset="0"/>
                <a:cs typeface="Verdana" pitchFamily="34" charset="0"/>
              </a:rPr>
              <a:t>=</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9 </a:t>
            </a:r>
            <a:r>
              <a:rPr lang="en-US" sz="2800" dirty="0">
                <a:solidFill>
                  <a:srgbClr val="002060"/>
                </a:solidFill>
                <a:latin typeface="Verdana" pitchFamily="34" charset="0"/>
                <a:ea typeface="Verdana" pitchFamily="34" charset="0"/>
                <a:cs typeface="Verdana" pitchFamily="34" charset="0"/>
              </a:rPr>
              <a:t>x  20 </a:t>
            </a:r>
            <a:r>
              <a:rPr lang="en-US" sz="2800" dirty="0" smtClean="0">
                <a:solidFill>
                  <a:srgbClr val="002060"/>
                </a:solidFill>
                <a:latin typeface="Verdana" pitchFamily="34" charset="0"/>
                <a:ea typeface="Verdana" pitchFamily="34" charset="0"/>
                <a:cs typeface="Verdana" pitchFamily="34" charset="0"/>
              </a:rPr>
              <a:t>=</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2 </a:t>
            </a:r>
            <a:r>
              <a:rPr lang="en-US" sz="2800" dirty="0">
                <a:solidFill>
                  <a:srgbClr val="002060"/>
                </a:solidFill>
                <a:latin typeface="Verdana" pitchFamily="34" charset="0"/>
                <a:ea typeface="Verdana" pitchFamily="34" charset="0"/>
                <a:cs typeface="Verdana" pitchFamily="34" charset="0"/>
              </a:rPr>
              <a:t>x  </a:t>
            </a:r>
            <a:r>
              <a:rPr lang="en-US" sz="2800" dirty="0" smtClean="0">
                <a:solidFill>
                  <a:srgbClr val="002060"/>
                </a:solidFill>
                <a:latin typeface="Verdana" pitchFamily="34" charset="0"/>
                <a:ea typeface="Verdana" pitchFamily="34" charset="0"/>
                <a:cs typeface="Verdana" pitchFamily="34" charset="0"/>
              </a:rPr>
              <a:t>60 =</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8 </a:t>
            </a:r>
            <a:r>
              <a:rPr lang="en-US" sz="2800" dirty="0">
                <a:solidFill>
                  <a:srgbClr val="002060"/>
                </a:solidFill>
                <a:latin typeface="Verdana" pitchFamily="34" charset="0"/>
                <a:ea typeface="Verdana" pitchFamily="34" charset="0"/>
                <a:cs typeface="Verdana" pitchFamily="34" charset="0"/>
              </a:rPr>
              <a:t>x  </a:t>
            </a:r>
            <a:r>
              <a:rPr lang="en-US" sz="2800" dirty="0" smtClean="0">
                <a:solidFill>
                  <a:srgbClr val="002060"/>
                </a:solidFill>
                <a:latin typeface="Verdana" pitchFamily="34" charset="0"/>
                <a:ea typeface="Verdana" pitchFamily="34" charset="0"/>
                <a:cs typeface="Verdana" pitchFamily="34" charset="0"/>
              </a:rPr>
              <a:t>30 </a:t>
            </a:r>
            <a:r>
              <a:rPr lang="en-US" sz="2800" dirty="0">
                <a:solidFill>
                  <a:srgbClr val="002060"/>
                </a:solidFill>
                <a:latin typeface="Verdana" pitchFamily="34" charset="0"/>
                <a:ea typeface="Verdana" pitchFamily="34" charset="0"/>
                <a:cs typeface="Verdana" pitchFamily="34" charset="0"/>
              </a:rPr>
              <a:t>=</a:t>
            </a:r>
          </a:p>
          <a:p>
            <a:endParaRPr lang="en-US" sz="2800" dirty="0">
              <a:solidFill>
                <a:srgbClr val="1F497D"/>
              </a:solidFill>
              <a:latin typeface="Verdana" pitchFamily="34" charset="0"/>
              <a:ea typeface="Verdana" pitchFamily="34" charset="0"/>
              <a:cs typeface="Verdana" pitchFamily="34" charset="0"/>
            </a:endParaRPr>
          </a:p>
          <a:p>
            <a:endParaRPr lang="en-US" sz="2800" dirty="0" smtClean="0">
              <a:solidFill>
                <a:srgbClr val="1F497D"/>
              </a:solidFill>
              <a:latin typeface="Verdana" pitchFamily="34" charset="0"/>
              <a:ea typeface="Verdana" pitchFamily="34" charset="0"/>
              <a:cs typeface="Verdana" pitchFamily="34" charset="0"/>
            </a:endParaRPr>
          </a:p>
          <a:p>
            <a:endParaRPr lang="en-US" sz="2800" dirty="0">
              <a:solidFill>
                <a:srgbClr val="1F497D"/>
              </a:solidFill>
              <a:latin typeface="Verdana" pitchFamily="34" charset="0"/>
              <a:ea typeface="Verdana" pitchFamily="34" charset="0"/>
              <a:cs typeface="Verdana" pitchFamily="34" charset="0"/>
            </a:endParaRPr>
          </a:p>
          <a:p>
            <a:r>
              <a:rPr lang="en-US" sz="2800" dirty="0" smtClean="0">
                <a:solidFill>
                  <a:srgbClr val="1F497D"/>
                </a:solidFill>
                <a:latin typeface="Verdana" pitchFamily="34" charset="0"/>
                <a:ea typeface="Verdana" pitchFamily="34" charset="0"/>
                <a:cs typeface="Verdana" pitchFamily="34" charset="0"/>
              </a:rPr>
              <a:t>   </a:t>
            </a: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TextBox 41"/>
          <p:cNvSpPr txBox="1"/>
          <p:nvPr/>
        </p:nvSpPr>
        <p:spPr>
          <a:xfrm>
            <a:off x="4925658" y="1581150"/>
            <a:ext cx="4057650" cy="815608"/>
          </a:xfrm>
          <a:prstGeom prst="rect">
            <a:avLst/>
          </a:prstGeom>
          <a:noFill/>
        </p:spPr>
        <p:txBody>
          <a:bodyPr wrap="square" rtlCol="0">
            <a:spAutoFit/>
          </a:bodyPr>
          <a:lstStyle/>
          <a:p>
            <a:pPr marL="114300" indent="0">
              <a:spcBef>
                <a:spcPts val="600"/>
              </a:spcBef>
              <a:spcAft>
                <a:spcPts val="600"/>
              </a:spcAft>
              <a:buNone/>
            </a:pPr>
            <a:r>
              <a:rPr lang="en-US" sz="2400" b="1" dirty="0" smtClean="0">
                <a:solidFill>
                  <a:srgbClr val="002060"/>
                </a:solidFill>
                <a:latin typeface="Verdana"/>
                <a:cs typeface="Verdana"/>
              </a:rPr>
              <a:t>Petoskey Population</a:t>
            </a:r>
          </a:p>
          <a:p>
            <a:endParaRPr lang="en-US" dirty="0"/>
          </a:p>
        </p:txBody>
      </p:sp>
      <p:sp>
        <p:nvSpPr>
          <p:cNvPr id="3" name="TextBox 2"/>
          <p:cNvSpPr txBox="1"/>
          <p:nvPr/>
        </p:nvSpPr>
        <p:spPr>
          <a:xfrm>
            <a:off x="5054600" y="2130844"/>
            <a:ext cx="3928708" cy="3816429"/>
          </a:xfrm>
          <a:prstGeom prst="rect">
            <a:avLst/>
          </a:prstGeom>
          <a:noFill/>
        </p:spPr>
        <p:txBody>
          <a:bodyPr wrap="square" rtlCol="0">
            <a:spAutoFit/>
          </a:bodyPr>
          <a:lstStyle/>
          <a:p>
            <a:r>
              <a:rPr lang="en-US" sz="2200" dirty="0" smtClean="0">
                <a:solidFill>
                  <a:srgbClr val="002060"/>
                </a:solidFill>
                <a:latin typeface="Verdana"/>
                <a:cs typeface="Verdana"/>
              </a:rPr>
              <a:t>The population of Petoskey, Michigan, was 6076 in 1990 and was growing at the rate of 3.7% per years.  The city planners want to know what the population will be in the year 2025.  Write and evaluate an expression to estimate this population.</a:t>
            </a:r>
            <a:endParaRPr lang="en-US" sz="2200" dirty="0">
              <a:solidFill>
                <a:srgbClr val="002060"/>
              </a:solidFill>
              <a:latin typeface="Verdana"/>
              <a:cs typeface="Verdana"/>
            </a:endParaRPr>
          </a:p>
        </p:txBody>
      </p:sp>
    </p:spTree>
    <p:extLst>
      <p:ext uri="{BB962C8B-B14F-4D97-AF65-F5344CB8AC3E}">
        <p14:creationId xmlns:p14="http://schemas.microsoft.com/office/powerpoint/2010/main" val="28898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227"/>
          <a:stretch/>
        </p:blipFill>
        <p:spPr bwMode="auto">
          <a:xfrm>
            <a:off x="1434662" y="1196920"/>
            <a:ext cx="68976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6308725" y="6537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2" name="Title 1"/>
          <p:cNvSpPr>
            <a:spLocks noGrp="1"/>
          </p:cNvSpPr>
          <p:nvPr>
            <p:ph type="title"/>
          </p:nvPr>
        </p:nvSpPr>
        <p:spPr/>
        <p:txBody>
          <a:bodyPr>
            <a:normAutofit/>
          </a:bodyPr>
          <a:lstStyle/>
          <a:p>
            <a:pPr algn="ctr"/>
            <a:r>
              <a:rPr lang="en-US" sz="3600" b="1" dirty="0" smtClean="0">
                <a:solidFill>
                  <a:srgbClr val="002060"/>
                </a:solidFill>
              </a:rPr>
              <a:t>Task Analysis Guide</a:t>
            </a:r>
            <a:endParaRPr lang="en-US" sz="3600" b="1" dirty="0">
              <a:solidFill>
                <a:srgbClr val="002060"/>
              </a:solidFill>
            </a:endParaRPr>
          </a:p>
        </p:txBody>
      </p:sp>
    </p:spTree>
    <p:extLst>
      <p:ext uri="{BB962C8B-B14F-4D97-AF65-F5344CB8AC3E}">
        <p14:creationId xmlns:p14="http://schemas.microsoft.com/office/powerpoint/2010/main" val="4284939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b="1" dirty="0" smtClean="0">
                <a:solidFill>
                  <a:schemeClr val="tx2">
                    <a:lumMod val="75000"/>
                  </a:schemeClr>
                </a:solidFill>
              </a:rPr>
              <a:t>Core Instructional Issue</a:t>
            </a:r>
          </a:p>
        </p:txBody>
      </p:sp>
      <p:sp>
        <p:nvSpPr>
          <p:cNvPr id="63491" name="Rectangle 3"/>
          <p:cNvSpPr>
            <a:spLocks noGrp="1" noChangeArrowheads="1"/>
          </p:cNvSpPr>
          <p:nvPr>
            <p:ph idx="1"/>
          </p:nvPr>
        </p:nvSpPr>
        <p:spPr>
          <a:xfrm>
            <a:off x="1447800" y="1676400"/>
            <a:ext cx="7119937" cy="4319587"/>
          </a:xfrm>
        </p:spPr>
        <p:txBody>
          <a:bodyPr/>
          <a:lstStyle/>
          <a:p>
            <a:pPr marL="0" indent="0" algn="ctr" eaLnBrk="1" hangingPunct="1">
              <a:buFontTx/>
              <a:buNone/>
            </a:pPr>
            <a:r>
              <a:rPr lang="en-US" sz="3600" dirty="0" smtClean="0">
                <a:solidFill>
                  <a:schemeClr val="tx2">
                    <a:lumMod val="75000"/>
                  </a:schemeClr>
                </a:solidFill>
              </a:rPr>
              <a:t>Do </a:t>
            </a:r>
            <a:r>
              <a:rPr lang="en-US" sz="3600" i="1" dirty="0" smtClean="0">
                <a:solidFill>
                  <a:schemeClr val="tx2">
                    <a:lumMod val="75000"/>
                  </a:schemeClr>
                </a:solidFill>
              </a:rPr>
              <a:t>all </a:t>
            </a:r>
            <a:r>
              <a:rPr lang="en-US" sz="3600" dirty="0" smtClean="0">
                <a:solidFill>
                  <a:schemeClr val="tx2">
                    <a:lumMod val="75000"/>
                  </a:schemeClr>
                </a:solidFill>
              </a:rPr>
              <a:t>students have the opportunity to engage in mathematical tasks that promote students’ attainment of the mathematical practices on a regular basis? </a:t>
            </a:r>
          </a:p>
          <a:p>
            <a:pPr marL="0" indent="0" eaLnBrk="1" hangingPunct="1">
              <a:buFontTx/>
              <a:buNone/>
            </a:pPr>
            <a:endParaRPr lang="en-US" dirty="0" smtClean="0"/>
          </a:p>
        </p:txBody>
      </p:sp>
    </p:spTree>
    <p:extLst>
      <p:ext uri="{BB962C8B-B14F-4D97-AF65-F5344CB8AC3E}">
        <p14:creationId xmlns:p14="http://schemas.microsoft.com/office/powerpoint/2010/main" val="3465437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Support Productive Struggle </a:t>
            </a:r>
          </a:p>
          <a:p>
            <a:pPr lvl="0" algn="ctr">
              <a:spcBef>
                <a:spcPct val="0"/>
              </a:spcBef>
              <a:defRPr/>
            </a:pPr>
            <a:r>
              <a:rPr lang="en-US" sz="2800" b="1" dirty="0" smtClean="0">
                <a:solidFill>
                  <a:srgbClr val="002060"/>
                </a:solidFill>
                <a:latin typeface="Verdana"/>
                <a:cs typeface="Verdana"/>
              </a:rPr>
              <a:t>in Learning Mathematics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186832" y="1581150"/>
            <a:ext cx="7659333" cy="4770537"/>
          </a:xfrm>
          <a:prstGeom prst="rect">
            <a:avLst/>
          </a:prstGeom>
        </p:spPr>
        <p:txBody>
          <a:bodyPr wrap="square">
            <a:spAutoFit/>
          </a:bodyPr>
          <a:lstStyle/>
          <a:p>
            <a:pPr marL="114300" indent="-114300">
              <a:buNone/>
            </a:pPr>
            <a:r>
              <a:rPr lang="en-US" sz="2800" dirty="0" smtClean="0">
                <a:solidFill>
                  <a:srgbClr val="002060"/>
                </a:solidFill>
                <a:latin typeface="Verdana"/>
                <a:cs typeface="Verdana"/>
              </a:rPr>
              <a:t>Productive Struggle should:</a:t>
            </a:r>
          </a:p>
          <a:p>
            <a:pPr marL="342900" indent="-342900">
              <a:spcBef>
                <a:spcPts val="600"/>
              </a:spcBef>
              <a:spcAft>
                <a:spcPts val="600"/>
              </a:spcAft>
              <a:buFont typeface="Arial"/>
              <a:buChar char="•"/>
            </a:pPr>
            <a:r>
              <a:rPr lang="en-US" sz="2800" dirty="0" smtClean="0">
                <a:solidFill>
                  <a:srgbClr val="002060"/>
                </a:solidFill>
                <a:latin typeface="Verdana"/>
                <a:cs typeface="Verdana"/>
              </a:rPr>
              <a:t>Be considered essential to learning mathematics with understanding;</a:t>
            </a:r>
          </a:p>
          <a:p>
            <a:pPr marL="342900" indent="-342900">
              <a:spcBef>
                <a:spcPts val="600"/>
              </a:spcBef>
              <a:spcAft>
                <a:spcPts val="600"/>
              </a:spcAft>
              <a:buFont typeface="Arial"/>
              <a:buChar char="•"/>
            </a:pPr>
            <a:r>
              <a:rPr lang="en-US" sz="2800" dirty="0" smtClean="0">
                <a:solidFill>
                  <a:srgbClr val="002060"/>
                </a:solidFill>
                <a:latin typeface="Verdana"/>
                <a:cs typeface="Verdana"/>
              </a:rPr>
              <a:t>Develop students’ capacity to persevere in the face of challenge; and</a:t>
            </a:r>
          </a:p>
          <a:p>
            <a:pPr marL="342900" indent="-342900">
              <a:spcBef>
                <a:spcPts val="600"/>
              </a:spcBef>
              <a:spcAft>
                <a:spcPts val="600"/>
              </a:spcAft>
              <a:buFont typeface="Arial"/>
              <a:buChar char="•"/>
            </a:pPr>
            <a:r>
              <a:rPr lang="en-US" sz="2800" dirty="0" smtClean="0">
                <a:solidFill>
                  <a:srgbClr val="002060"/>
                </a:solidFill>
                <a:latin typeface="Verdana"/>
                <a:cs typeface="Verdana"/>
              </a:rPr>
              <a:t>Help students realize that they are capable of doing well in mathematics with effort.</a:t>
            </a:r>
          </a:p>
          <a:p>
            <a:pPr marL="342900" indent="-342900">
              <a:lnSpc>
                <a:spcPct val="50000"/>
              </a:lnSpc>
              <a:buFont typeface="Arial"/>
              <a:buChar char="•"/>
            </a:pPr>
            <a:endParaRPr lang="en-US" sz="2000" i="1" dirty="0" smtClean="0">
              <a:solidFill>
                <a:schemeClr val="accent1">
                  <a:lumMod val="75000"/>
                </a:schemeClr>
              </a:solidFill>
              <a:latin typeface="Verdana"/>
              <a:ea typeface="ＭＳ Ｐゴシック" charset="0"/>
              <a:cs typeface="Verdana"/>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1055066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33449" y="319177"/>
            <a:ext cx="821055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Support Productive Struggle in Learning Mathematics</a:t>
            </a:r>
            <a:endParaRPr kumimoji="0" lang="en-US" sz="2800" b="1" u="none" strike="noStrike" kern="1200" cap="none" spc="0" normalizeH="0" baseline="0" noProof="0" dirty="0" smtClean="0">
              <a:ln>
                <a:noFill/>
              </a:ln>
              <a:solidFill>
                <a:srgbClr val="002060"/>
              </a:solidFill>
              <a:effectLst/>
              <a:uLnTx/>
              <a:uFillTx/>
              <a:latin typeface="Verdana"/>
              <a:ea typeface="Verdana" pitchFamily="34" charset="0"/>
              <a:cs typeface="Verdana"/>
            </a:endParaRPr>
          </a:p>
        </p:txBody>
      </p:sp>
      <p:sp>
        <p:nvSpPr>
          <p:cNvPr id="6" name="Rectangle 3"/>
          <p:cNvSpPr txBox="1">
            <a:spLocks noChangeArrowheads="1"/>
          </p:cNvSpPr>
          <p:nvPr/>
        </p:nvSpPr>
        <p:spPr>
          <a:xfrm>
            <a:off x="1123950" y="1496274"/>
            <a:ext cx="7712789" cy="4191000"/>
          </a:xfrm>
          <a:prstGeom prst="rect">
            <a:avLst/>
          </a:prstGeom>
        </p:spPr>
        <p:txBody>
          <a:bodyPr vert="horz" lIns="91440" tIns="45720" rIns="91440" bIns="45720" rtlCol="0">
            <a:noAutofit/>
          </a:bodyPr>
          <a:lstStyle/>
          <a:p>
            <a:pPr marL="342900" indent="-342900">
              <a:lnSpc>
                <a:spcPct val="50000"/>
              </a:lnSpc>
              <a:buFont typeface="Arial"/>
              <a:buChar char="•"/>
            </a:pPr>
            <a:endParaRPr lang="en-US" sz="2400" i="1" dirty="0" smtClean="0">
              <a:solidFill>
                <a:srgbClr val="003366"/>
              </a:solidFill>
              <a:latin typeface="Verdana"/>
              <a:ea typeface="ＭＳ Ｐゴシック" charset="0"/>
              <a:cs typeface="Verdana"/>
            </a:endParaRPr>
          </a:p>
          <a:p>
            <a:pPr marL="114300">
              <a:lnSpc>
                <a:spcPct val="90000"/>
              </a:lnSpc>
            </a:pPr>
            <a:r>
              <a:rPr lang="en-US" sz="2600" i="1" dirty="0">
                <a:solidFill>
                  <a:srgbClr val="002060"/>
                </a:solidFill>
                <a:latin typeface="Verdana"/>
                <a:cs typeface="Verdana"/>
              </a:rPr>
              <a:t>The struggle we have in mind comes from solving problems that are within reach and grappling with key mathematical ideas that are comprehendible but not yet well </a:t>
            </a:r>
            <a:r>
              <a:rPr lang="en-US" sz="2600" i="1" dirty="0" smtClean="0">
                <a:solidFill>
                  <a:srgbClr val="002060"/>
                </a:solidFill>
                <a:latin typeface="Verdana"/>
                <a:cs typeface="Verdana"/>
              </a:rPr>
              <a:t>formed</a:t>
            </a:r>
            <a:r>
              <a:rPr lang="en-US" sz="2600" i="1" dirty="0">
                <a:solidFill>
                  <a:srgbClr val="002060"/>
                </a:solidFill>
                <a:latin typeface="Verdana"/>
                <a:cs typeface="Verdana"/>
              </a:rPr>
              <a:t> </a:t>
            </a:r>
            <a:endParaRPr lang="en-US" sz="2600" i="1" dirty="0" smtClean="0">
              <a:solidFill>
                <a:srgbClr val="002060"/>
              </a:solidFill>
              <a:latin typeface="Verdana"/>
              <a:cs typeface="Verdana"/>
            </a:endParaRPr>
          </a:p>
          <a:p>
            <a:pPr marL="114300">
              <a:lnSpc>
                <a:spcPct val="90000"/>
              </a:lnSpc>
            </a:pPr>
            <a:r>
              <a:rPr lang="en-US" sz="2600" i="1" dirty="0" smtClean="0">
                <a:solidFill>
                  <a:srgbClr val="002060"/>
                </a:solidFill>
                <a:latin typeface="Verdana"/>
                <a:cs typeface="Verdana"/>
              </a:rPr>
              <a:t>                                         </a:t>
            </a:r>
            <a:r>
              <a:rPr lang="en-US" sz="2000" i="1" dirty="0" smtClean="0">
                <a:solidFill>
                  <a:srgbClr val="002060"/>
                </a:solidFill>
                <a:latin typeface="Verdana"/>
                <a:cs typeface="Verdana"/>
              </a:rPr>
              <a:t>Hiebert et </a:t>
            </a:r>
            <a:r>
              <a:rPr lang="en-US" sz="2000" i="1" dirty="0">
                <a:solidFill>
                  <a:srgbClr val="002060"/>
                </a:solidFill>
                <a:latin typeface="Verdana"/>
                <a:cs typeface="Verdana"/>
              </a:rPr>
              <a:t>al., </a:t>
            </a:r>
            <a:r>
              <a:rPr lang="en-US" sz="2000" i="1" dirty="0" smtClean="0">
                <a:solidFill>
                  <a:srgbClr val="002060"/>
                </a:solidFill>
                <a:latin typeface="Verdana"/>
                <a:cs typeface="Verdana"/>
              </a:rPr>
              <a:t>1996</a:t>
            </a:r>
            <a:r>
              <a:rPr lang="en-US" sz="2000" dirty="0" smtClean="0">
                <a:solidFill>
                  <a:srgbClr val="002060"/>
                </a:solidFill>
                <a:latin typeface="Verdana"/>
                <a:cs typeface="Verdana"/>
              </a:rPr>
              <a:t> </a:t>
            </a:r>
          </a:p>
          <a:p>
            <a:pPr marL="114300">
              <a:lnSpc>
                <a:spcPct val="90000"/>
              </a:lnSpc>
            </a:pPr>
            <a:endParaRPr lang="en-US" sz="2600" i="1" dirty="0">
              <a:solidFill>
                <a:srgbClr val="002060"/>
              </a:solidFill>
              <a:latin typeface="Verdana"/>
              <a:cs typeface="Verdana"/>
            </a:endParaRPr>
          </a:p>
          <a:p>
            <a:pPr marL="114300">
              <a:lnSpc>
                <a:spcPct val="90000"/>
              </a:lnSpc>
            </a:pPr>
            <a:r>
              <a:rPr lang="en-US" sz="2600" i="1" dirty="0" smtClean="0">
                <a:solidFill>
                  <a:srgbClr val="002060"/>
                </a:solidFill>
                <a:latin typeface="Verdana"/>
                <a:cs typeface="Verdana"/>
              </a:rPr>
              <a:t>By </a:t>
            </a:r>
            <a:r>
              <a:rPr lang="en-US" sz="2600" i="1" dirty="0">
                <a:solidFill>
                  <a:srgbClr val="002060"/>
                </a:solidFill>
                <a:latin typeface="Verdana"/>
                <a:cs typeface="Verdana"/>
              </a:rPr>
              <a:t>struggling with important mathematics we mean the opposite of simply being presented information to be memorized or </a:t>
            </a:r>
            <a:r>
              <a:rPr lang="en-US" sz="2600" i="1" dirty="0" smtClean="0">
                <a:solidFill>
                  <a:srgbClr val="002060"/>
                </a:solidFill>
                <a:latin typeface="Verdana"/>
                <a:cs typeface="Verdana"/>
              </a:rPr>
              <a:t>being </a:t>
            </a:r>
            <a:r>
              <a:rPr lang="en-US" sz="2600" i="1" dirty="0">
                <a:solidFill>
                  <a:srgbClr val="002060"/>
                </a:solidFill>
                <a:latin typeface="Verdana"/>
                <a:cs typeface="Verdana"/>
              </a:rPr>
              <a:t>asked only to practice what has been demonstrated.</a:t>
            </a:r>
          </a:p>
          <a:p>
            <a:pPr marL="114300" indent="0" algn="r">
              <a:buNone/>
            </a:pPr>
            <a:r>
              <a:rPr lang="en-US" sz="2000" dirty="0" smtClean="0">
                <a:solidFill>
                  <a:srgbClr val="003366"/>
                </a:solidFill>
                <a:latin typeface="Verdana"/>
                <a:cs typeface="Verdana"/>
              </a:rPr>
              <a:t>Hiebert </a:t>
            </a:r>
            <a:r>
              <a:rPr lang="en-US" sz="2000" dirty="0">
                <a:solidFill>
                  <a:srgbClr val="003366"/>
                </a:solidFill>
                <a:latin typeface="Verdana"/>
                <a:cs typeface="Verdana"/>
              </a:rPr>
              <a:t>&amp; Grouws, 2007, pp. 387-388</a:t>
            </a:r>
          </a:p>
          <a:p>
            <a:endParaRPr lang="en-US" sz="2000" dirty="0">
              <a:solidFill>
                <a:schemeClr val="tx2"/>
              </a:solidFill>
              <a:latin typeface="Verdana"/>
              <a:cs typeface="Verdana"/>
            </a:endParaRPr>
          </a:p>
          <a:p>
            <a:endParaRPr lang="en-US" sz="2400" dirty="0">
              <a:solidFill>
                <a:schemeClr val="tx2"/>
              </a:solidFill>
            </a:endParaRPr>
          </a:p>
        </p:txBody>
      </p:sp>
    </p:spTree>
    <p:extLst>
      <p:ext uri="{BB962C8B-B14F-4D97-AF65-F5344CB8AC3E}">
        <p14:creationId xmlns:p14="http://schemas.microsoft.com/office/powerpoint/2010/main" val="2351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20618" y="182743"/>
            <a:ext cx="7962690" cy="1143000"/>
          </a:xfrm>
          <a:prstGeom prst="rect">
            <a:avLst/>
          </a:prstGeom>
        </p:spPr>
        <p:txBody>
          <a:bodyPr vert="horz" lIns="91440" tIns="45720" rIns="91440" bIns="45720" rtlCol="0" anchor="ctr">
            <a:noAutofit/>
          </a:bodyPr>
          <a:lstStyle/>
          <a:p>
            <a:pPr lvl="0" algn="ctr">
              <a:spcBef>
                <a:spcPct val="0"/>
              </a:spcBef>
              <a:defRPr/>
            </a:pPr>
            <a:r>
              <a:rPr lang="en-US" sz="4400" b="1" dirty="0">
                <a:solidFill>
                  <a:srgbClr val="002060"/>
                </a:solidFill>
              </a:rPr>
              <a:t>Looking into the Classroom</a:t>
            </a:r>
            <a:endParaRPr lang="en-US" sz="44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38952" y="1598654"/>
            <a:ext cx="7450049" cy="4191000"/>
          </a:xfrm>
          <a:prstGeom prst="rect">
            <a:avLst/>
          </a:prstGeom>
        </p:spPr>
        <p:txBody>
          <a:bodyPr vert="horz" lIns="91440" tIns="45720" rIns="91440" bIns="45720" rtlCol="0">
            <a:noAutofit/>
          </a:bodyPr>
          <a:lstStyle/>
          <a:p>
            <a:pPr lvl="1"/>
            <a:endParaRPr lang="en-US" sz="2400" dirty="0" smtClean="0">
              <a:solidFill>
                <a:srgbClr val="002060"/>
              </a:solidFill>
              <a:latin typeface="Verdana"/>
              <a:cs typeface="Verdana"/>
            </a:endParaRPr>
          </a:p>
          <a:p>
            <a:pPr algn="ctr"/>
            <a:r>
              <a:rPr lang="en-US" sz="3200" dirty="0" smtClean="0">
                <a:solidFill>
                  <a:srgbClr val="002060"/>
                </a:solidFill>
                <a:latin typeface="Verdana"/>
                <a:cs typeface="Verdana"/>
              </a:rPr>
              <a:t>What did Mr. Harris/Ms. Culver do before or during instruction to support his/her students’ engagement/productive struggle with the task</a:t>
            </a:r>
            <a:r>
              <a:rPr lang="en-US" sz="3200" dirty="0">
                <a:solidFill>
                  <a:srgbClr val="002060"/>
                </a:solidFill>
                <a:latin typeface="Verdana"/>
                <a:cs typeface="Verdana"/>
              </a:rPr>
              <a:t>?</a:t>
            </a:r>
            <a:endParaRPr lang="en-US" sz="3200" dirty="0" smtClean="0">
              <a:solidFill>
                <a:srgbClr val="002060"/>
              </a:solidFill>
              <a:latin typeface="Verdana"/>
              <a:cs typeface="Verdana"/>
            </a:endParaRPr>
          </a:p>
          <a:p>
            <a:pPr marL="342900" indent="-342900">
              <a:buFont typeface="Arial"/>
              <a:buChar char="•"/>
            </a:pPr>
            <a:endParaRPr lang="en-US" sz="2400" dirty="0" smtClean="0">
              <a:solidFill>
                <a:srgbClr val="002060"/>
              </a:solidFill>
              <a:latin typeface="Verdana"/>
              <a:cs typeface="Verdana"/>
            </a:endParaRP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0213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400" b="1" dirty="0" smtClean="0">
                <a:solidFill>
                  <a:srgbClr val="002060"/>
                </a:solidFill>
                <a:latin typeface="Verdana"/>
                <a:cs typeface="Verdana"/>
              </a:rPr>
              <a:t>Support Productive Struggle In Learning Mathematics:</a:t>
            </a:r>
          </a:p>
          <a:p>
            <a:pPr lvl="0" algn="ctr">
              <a:spcBef>
                <a:spcPct val="0"/>
              </a:spcBef>
              <a:defRPr/>
            </a:pPr>
            <a:r>
              <a:rPr lang="en-US" sz="2400" b="1" dirty="0" smtClean="0">
                <a:solidFill>
                  <a:srgbClr val="002060"/>
                </a:solidFill>
                <a:latin typeface="Verdana"/>
                <a:ea typeface="Verdana" pitchFamily="34" charset="0"/>
                <a:cs typeface="Verdana"/>
              </a:rPr>
              <a:t>Teacher and Student Actions</a:t>
            </a: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Content Placeholder 9"/>
          <p:cNvSpPr>
            <a:spLocks noGrp="1"/>
          </p:cNvSpPr>
          <p:nvPr>
            <p:ph sz="half" idx="1"/>
          </p:nvPr>
        </p:nvSpPr>
        <p:spPr>
          <a:xfrm>
            <a:off x="888999" y="1471563"/>
            <a:ext cx="3934461" cy="5157838"/>
          </a:xfrm>
        </p:spPr>
        <p:txBody>
          <a:bodyPr>
            <a:noAutofit/>
          </a:bodyPr>
          <a:lstStyle/>
          <a:p>
            <a:pPr marL="0" indent="0">
              <a:buNone/>
            </a:pPr>
            <a:r>
              <a:rPr lang="en-US" sz="1800" b="1" u="sng" dirty="0" smtClean="0"/>
              <a:t>What are teachers doing?</a:t>
            </a:r>
            <a:endParaRPr lang="en-US" sz="1800" dirty="0" smtClean="0"/>
          </a:p>
          <a:p>
            <a:pPr marL="228600" indent="-228600"/>
            <a:r>
              <a:rPr lang="en-US" sz="1800" dirty="0" smtClean="0"/>
              <a:t>Anticipating </a:t>
            </a:r>
            <a:r>
              <a:rPr lang="en-US" sz="1800" dirty="0"/>
              <a:t>what students might </a:t>
            </a:r>
            <a:r>
              <a:rPr lang="en-US" sz="1800" dirty="0" smtClean="0"/>
              <a:t>struggle with </a:t>
            </a:r>
            <a:r>
              <a:rPr lang="en-US" sz="1800" dirty="0"/>
              <a:t>during a lesson and being </a:t>
            </a:r>
            <a:r>
              <a:rPr lang="en-US" sz="1800" dirty="0" smtClean="0"/>
              <a:t>prepared to </a:t>
            </a:r>
            <a:r>
              <a:rPr lang="en-US" sz="1800" dirty="0"/>
              <a:t>support them productively through </a:t>
            </a:r>
            <a:r>
              <a:rPr lang="en-US" sz="1800" dirty="0" smtClean="0"/>
              <a:t>the struggle.</a:t>
            </a:r>
            <a:endParaRPr lang="en-US" sz="1800" dirty="0"/>
          </a:p>
          <a:p>
            <a:pPr marL="228600" indent="-228600"/>
            <a:r>
              <a:rPr lang="en-US" sz="1800" dirty="0"/>
              <a:t>Giving students time to struggle </a:t>
            </a:r>
            <a:r>
              <a:rPr lang="en-US" sz="1800" dirty="0" smtClean="0"/>
              <a:t>with tasks</a:t>
            </a:r>
            <a:r>
              <a:rPr lang="en-US" sz="1800" dirty="0"/>
              <a:t>, and asking questions that </a:t>
            </a:r>
            <a:r>
              <a:rPr lang="en-US" sz="1800" dirty="0" smtClean="0"/>
              <a:t>scaffold students</a:t>
            </a:r>
            <a:r>
              <a:rPr lang="en-US" sz="1800" dirty="0"/>
              <a:t>’ thinking without stepping in </a:t>
            </a:r>
            <a:r>
              <a:rPr lang="en-US" sz="1800" dirty="0" smtClean="0"/>
              <a:t>to do </a:t>
            </a:r>
            <a:r>
              <a:rPr lang="en-US" sz="1800" dirty="0"/>
              <a:t>the work for them</a:t>
            </a:r>
            <a:r>
              <a:rPr lang="en-US" sz="1800" dirty="0" smtClean="0"/>
              <a:t>.</a:t>
            </a:r>
            <a:endParaRPr lang="en-US" sz="1800" dirty="0"/>
          </a:p>
          <a:p>
            <a:pPr marL="228600" indent="-228600"/>
            <a:r>
              <a:rPr lang="en-US" sz="1800" dirty="0"/>
              <a:t>Helping students realize that </a:t>
            </a:r>
            <a:r>
              <a:rPr lang="en-US" sz="1800" dirty="0" smtClean="0"/>
              <a:t>confusion and </a:t>
            </a:r>
            <a:r>
              <a:rPr lang="en-US" sz="1800" dirty="0"/>
              <a:t>errors are a natural part of learning</a:t>
            </a:r>
            <a:r>
              <a:rPr lang="en-US" sz="1800" dirty="0" smtClean="0"/>
              <a:t>, by </a:t>
            </a:r>
            <a:r>
              <a:rPr lang="en-US" sz="1800" dirty="0"/>
              <a:t>facilitating discussions on mistakes</a:t>
            </a:r>
            <a:r>
              <a:rPr lang="en-US" sz="1800" dirty="0" smtClean="0"/>
              <a:t>, misconceptions</a:t>
            </a:r>
            <a:r>
              <a:rPr lang="en-US" sz="1800" dirty="0"/>
              <a:t>, and struggles</a:t>
            </a:r>
            <a:r>
              <a:rPr lang="en-US" sz="1800" dirty="0" smtClean="0"/>
              <a:t>.</a:t>
            </a:r>
            <a:endParaRPr lang="en-US" sz="1800" dirty="0"/>
          </a:p>
          <a:p>
            <a:pPr marL="228600" indent="-228600"/>
            <a:r>
              <a:rPr lang="en-US" sz="1800" dirty="0"/>
              <a:t>Praising students for their efforts </a:t>
            </a:r>
            <a:r>
              <a:rPr lang="en-US" sz="1800" dirty="0" smtClean="0"/>
              <a:t>in making </a:t>
            </a:r>
            <a:r>
              <a:rPr lang="en-US" sz="1800" dirty="0"/>
              <a:t>sense of mathematical </a:t>
            </a:r>
            <a:r>
              <a:rPr lang="en-US" sz="1800" dirty="0" smtClean="0"/>
              <a:t>ideas and </a:t>
            </a:r>
            <a:r>
              <a:rPr lang="en-US" sz="1800" dirty="0"/>
              <a:t>perseverance in reasoning </a:t>
            </a:r>
            <a:r>
              <a:rPr lang="en-US" sz="1800" dirty="0" smtClean="0"/>
              <a:t>through problems</a:t>
            </a:r>
            <a:r>
              <a:rPr lang="en-US" sz="1800" dirty="0"/>
              <a:t>.</a:t>
            </a:r>
          </a:p>
        </p:txBody>
      </p:sp>
      <p:sp>
        <p:nvSpPr>
          <p:cNvPr id="12" name="Content Placeholder 11"/>
          <p:cNvSpPr>
            <a:spLocks noGrp="1"/>
          </p:cNvSpPr>
          <p:nvPr>
            <p:ph sz="half" idx="2"/>
          </p:nvPr>
        </p:nvSpPr>
        <p:spPr>
          <a:xfrm>
            <a:off x="4648200" y="1462509"/>
            <a:ext cx="4495800" cy="5257800"/>
          </a:xfrm>
        </p:spPr>
        <p:txBody>
          <a:bodyPr>
            <a:normAutofit/>
          </a:bodyPr>
          <a:lstStyle/>
          <a:p>
            <a:pPr marL="0" indent="0">
              <a:buNone/>
            </a:pPr>
            <a:r>
              <a:rPr lang="en-US" sz="1800" b="1" u="sng" dirty="0" smtClean="0"/>
              <a:t>What are students doing?</a:t>
            </a:r>
            <a:endParaRPr lang="en-US" sz="1800" dirty="0"/>
          </a:p>
          <a:p>
            <a:pPr marL="228600" indent="-228600"/>
            <a:r>
              <a:rPr lang="en-US" sz="1800" dirty="0" smtClean="0"/>
              <a:t>Struggling </a:t>
            </a:r>
            <a:r>
              <a:rPr lang="en-US" sz="1800" dirty="0"/>
              <a:t>at times with </a:t>
            </a:r>
            <a:r>
              <a:rPr lang="en-US" sz="1800" dirty="0" smtClean="0"/>
              <a:t>mathematics tasks </a:t>
            </a:r>
            <a:r>
              <a:rPr lang="en-US" sz="1800" dirty="0"/>
              <a:t>but knowing that breakthroughs </a:t>
            </a:r>
            <a:r>
              <a:rPr lang="en-US" sz="1800" dirty="0" smtClean="0"/>
              <a:t>often emerge </a:t>
            </a:r>
            <a:r>
              <a:rPr lang="en-US" sz="1800" dirty="0"/>
              <a:t>from confusion and struggle</a:t>
            </a:r>
            <a:r>
              <a:rPr lang="en-US" sz="1800" dirty="0" smtClean="0"/>
              <a:t>.</a:t>
            </a:r>
            <a:endParaRPr lang="en-US" sz="1800" dirty="0"/>
          </a:p>
          <a:p>
            <a:pPr marL="228600" indent="-228600"/>
            <a:r>
              <a:rPr lang="en-US" sz="1800" dirty="0"/>
              <a:t>Asking questions that are related to </a:t>
            </a:r>
            <a:r>
              <a:rPr lang="en-US" sz="1800" dirty="0" smtClean="0"/>
              <a:t>the sources </a:t>
            </a:r>
            <a:r>
              <a:rPr lang="en-US" sz="1800" dirty="0"/>
              <a:t>of their struggles and will </a:t>
            </a:r>
            <a:r>
              <a:rPr lang="en-US" sz="1800" dirty="0" smtClean="0"/>
              <a:t>help them </a:t>
            </a:r>
            <a:r>
              <a:rPr lang="en-US" sz="1800" dirty="0"/>
              <a:t>make progress in </a:t>
            </a:r>
            <a:r>
              <a:rPr lang="en-US" sz="1800" dirty="0" smtClean="0"/>
              <a:t>understanding and </a:t>
            </a:r>
            <a:r>
              <a:rPr lang="en-US" sz="1800" dirty="0"/>
              <a:t>solving tasks</a:t>
            </a:r>
            <a:r>
              <a:rPr lang="en-US" sz="1800" dirty="0" smtClean="0"/>
              <a:t>.</a:t>
            </a:r>
            <a:endParaRPr lang="en-US" sz="1800" dirty="0"/>
          </a:p>
          <a:p>
            <a:pPr marL="228600" indent="-228600"/>
            <a:r>
              <a:rPr lang="en-US" sz="1800" dirty="0"/>
              <a:t>Persevering in solving problems </a:t>
            </a:r>
            <a:r>
              <a:rPr lang="en-US" sz="1800" dirty="0" smtClean="0"/>
              <a:t>and realizing </a:t>
            </a:r>
            <a:r>
              <a:rPr lang="en-US" sz="1800" dirty="0"/>
              <a:t>that is acceptable to say, “I </a:t>
            </a:r>
            <a:r>
              <a:rPr lang="en-US" sz="1800" dirty="0" smtClean="0"/>
              <a:t>don’t know </a:t>
            </a:r>
            <a:r>
              <a:rPr lang="en-US" sz="1800" dirty="0"/>
              <a:t>how to proceed here,” but it is </a:t>
            </a:r>
            <a:r>
              <a:rPr lang="en-US" sz="1800" dirty="0" smtClean="0"/>
              <a:t>not acceptable </a:t>
            </a:r>
            <a:r>
              <a:rPr lang="en-US" sz="1800" dirty="0"/>
              <a:t>to give up</a:t>
            </a:r>
            <a:r>
              <a:rPr lang="en-US" sz="1800" dirty="0" smtClean="0"/>
              <a:t>.</a:t>
            </a:r>
            <a:endParaRPr lang="en-US" sz="1800" dirty="0"/>
          </a:p>
          <a:p>
            <a:pPr marL="228600" indent="-228600"/>
            <a:r>
              <a:rPr lang="en-US" sz="1800" dirty="0"/>
              <a:t>Helping one another without telling </a:t>
            </a:r>
            <a:r>
              <a:rPr lang="en-US" sz="1800" dirty="0" smtClean="0"/>
              <a:t>their classmates </a:t>
            </a:r>
            <a:r>
              <a:rPr lang="en-US" sz="1800" dirty="0"/>
              <a:t>what the answer is or how </a:t>
            </a:r>
            <a:r>
              <a:rPr lang="en-US" sz="1800" dirty="0" smtClean="0"/>
              <a:t>to solve </a:t>
            </a:r>
            <a:r>
              <a:rPr lang="en-US" sz="1800" dirty="0"/>
              <a:t>the problem.</a:t>
            </a:r>
          </a:p>
        </p:txBody>
      </p:sp>
    </p:spTree>
    <p:extLst>
      <p:ext uri="{BB962C8B-B14F-4D97-AF65-F5344CB8AC3E}">
        <p14:creationId xmlns:p14="http://schemas.microsoft.com/office/powerpoint/2010/main" val="3729203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8" y="1600200"/>
            <a:ext cx="9048426"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600" dirty="0" smtClean="0"/>
              <a:t>The Band Concert</a:t>
            </a:r>
            <a:endParaRPr lang="en-US" sz="36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187" y="228600"/>
            <a:ext cx="1201639" cy="1057442"/>
          </a:xfrm>
          <a:prstGeom prst="rect">
            <a:avLst/>
          </a:prstGeom>
        </p:spPr>
      </p:pic>
    </p:spTree>
    <p:extLst>
      <p:ext uri="{BB962C8B-B14F-4D97-AF65-F5344CB8AC3E}">
        <p14:creationId xmlns:p14="http://schemas.microsoft.com/office/powerpoint/2010/main" val="35336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123677"/>
            <a:ext cx="7859713" cy="14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SzPct val="25000"/>
              <a:defRPr/>
            </a:pPr>
            <a:r>
              <a:rPr lang="en-US" sz="4400" b="1" dirty="0">
                <a:solidFill>
                  <a:srgbClr val="003366"/>
                </a:solidFill>
                <a:latin typeface="+mj-lt"/>
                <a:ea typeface="Osaka" charset="0"/>
                <a:cs typeface="Osaka" charset="0"/>
              </a:rPr>
              <a:t>Key Features of </a:t>
            </a:r>
            <a:r>
              <a:rPr lang="en-US" sz="4400" b="1" dirty="0" smtClean="0">
                <a:solidFill>
                  <a:srgbClr val="003366"/>
                </a:solidFill>
                <a:latin typeface="+mj-lt"/>
                <a:ea typeface="Osaka" charset="0"/>
                <a:cs typeface="Osaka" charset="0"/>
              </a:rPr>
              <a:t>Minnesota Academic Standards</a:t>
            </a:r>
            <a:endParaRPr lang="en-US" sz="4400" b="1" dirty="0">
              <a:solidFill>
                <a:srgbClr val="003366"/>
              </a:solidFill>
              <a:latin typeface="+mj-lt"/>
              <a:ea typeface="+mj-ea"/>
              <a:cs typeface="+mj-cs"/>
            </a:endParaRPr>
          </a:p>
        </p:txBody>
      </p:sp>
      <p:sp>
        <p:nvSpPr>
          <p:cNvPr id="6" name="Shape 172"/>
          <p:cNvSpPr txBox="1">
            <a:spLocks/>
          </p:cNvSpPr>
          <p:nvPr/>
        </p:nvSpPr>
        <p:spPr>
          <a:xfrm>
            <a:off x="1037230" y="1600200"/>
            <a:ext cx="7375786" cy="4801274"/>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a:buFont typeface="Arial" panose="020B0604020202020204" pitchFamily="34" charset="0"/>
              <a:buChar char="•"/>
            </a:pPr>
            <a:r>
              <a:rPr lang="en-US" sz="3000" dirty="0">
                <a:solidFill>
                  <a:srgbClr val="002060"/>
                </a:solidFill>
              </a:rPr>
              <a:t>All students should learn </a:t>
            </a:r>
            <a:r>
              <a:rPr lang="en-US" sz="3000" dirty="0" smtClean="0">
                <a:solidFill>
                  <a:srgbClr val="002060"/>
                </a:solidFill>
              </a:rPr>
              <a:t>important mathematical </a:t>
            </a:r>
            <a:r>
              <a:rPr lang="en-US" sz="3000" dirty="0">
                <a:solidFill>
                  <a:srgbClr val="002060"/>
                </a:solidFill>
              </a:rPr>
              <a:t>concepts, skills, and relationships with </a:t>
            </a:r>
            <a:r>
              <a:rPr lang="en-US" sz="3000" dirty="0" smtClean="0">
                <a:solidFill>
                  <a:srgbClr val="002060"/>
                </a:solidFill>
              </a:rPr>
              <a:t>understanding.</a:t>
            </a:r>
          </a:p>
          <a:p>
            <a:pPr>
              <a:buFont typeface="Arial" panose="020B0604020202020204" pitchFamily="34" charset="0"/>
              <a:buChar char="•"/>
            </a:pPr>
            <a:r>
              <a:rPr lang="en-US" sz="3000" dirty="0" smtClean="0">
                <a:solidFill>
                  <a:srgbClr val="002060"/>
                </a:solidFill>
              </a:rPr>
              <a:t>The </a:t>
            </a:r>
            <a:r>
              <a:rPr lang="en-US" sz="3000" dirty="0">
                <a:solidFill>
                  <a:srgbClr val="002060"/>
                </a:solidFill>
              </a:rPr>
              <a:t>standards </a:t>
            </a:r>
            <a:r>
              <a:rPr lang="en-US" sz="3000" dirty="0" smtClean="0">
                <a:solidFill>
                  <a:srgbClr val="002060"/>
                </a:solidFill>
              </a:rPr>
              <a:t>and benchmarks . . . describe </a:t>
            </a:r>
            <a:r>
              <a:rPr lang="en-US" sz="3000" dirty="0">
                <a:solidFill>
                  <a:srgbClr val="002060"/>
                </a:solidFill>
              </a:rPr>
              <a:t>a connected body of mathematical knowledge that </a:t>
            </a:r>
            <a:r>
              <a:rPr lang="en-US" sz="3000" dirty="0" smtClean="0">
                <a:solidFill>
                  <a:srgbClr val="002060"/>
                </a:solidFill>
              </a:rPr>
              <a:t>is acquired </a:t>
            </a:r>
            <a:r>
              <a:rPr lang="en-US" sz="3000" dirty="0">
                <a:solidFill>
                  <a:srgbClr val="002060"/>
                </a:solidFill>
              </a:rPr>
              <a:t>through the processes of problem solving, reasoning and proof, </a:t>
            </a:r>
            <a:r>
              <a:rPr lang="en-US" sz="3000" dirty="0" smtClean="0">
                <a:solidFill>
                  <a:srgbClr val="002060"/>
                </a:solidFill>
              </a:rPr>
              <a:t>communication, connections</a:t>
            </a:r>
            <a:r>
              <a:rPr lang="en-US" sz="3000" dirty="0">
                <a:solidFill>
                  <a:srgbClr val="002060"/>
                </a:solidFill>
              </a:rPr>
              <a:t>, and representation.</a:t>
            </a:r>
            <a:endParaRPr lang="en-US" sz="3000" b="1" dirty="0">
              <a:solidFill>
                <a:srgbClr val="002060"/>
              </a:solidFill>
              <a:latin typeface="+mn-lt"/>
              <a:cs typeface="Calibri" pitchFamily="34" charset="0"/>
            </a:endParaRPr>
          </a:p>
        </p:txBody>
      </p:sp>
    </p:spTree>
    <p:extLst>
      <p:ext uri="{BB962C8B-B14F-4D97-AF65-F5344CB8AC3E}">
        <p14:creationId xmlns:p14="http://schemas.microsoft.com/office/powerpoint/2010/main" val="1335688605"/>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9056" y="197843"/>
            <a:ext cx="8057744" cy="1143000"/>
          </a:xfrm>
        </p:spPr>
        <p:txBody>
          <a:bodyPr>
            <a:noAutofit/>
          </a:bodyPr>
          <a:lstStyle/>
          <a:p>
            <a:r>
              <a:rPr lang="en-US" sz="4000" b="1" dirty="0" smtClean="0">
                <a:solidFill>
                  <a:srgbClr val="002060"/>
                </a:solidFill>
              </a:rPr>
              <a:t>Pay It Forward</a:t>
            </a:r>
            <a:endParaRPr lang="en-US" sz="4000" b="1" dirty="0">
              <a:solidFill>
                <a:srgbClr val="002060"/>
              </a:solidFill>
            </a:endParaRP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39" y="1535349"/>
            <a:ext cx="8374761" cy="498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416939" y="92076"/>
            <a:ext cx="1003300" cy="1166628"/>
          </a:xfrm>
          <a:prstGeom prst="rect">
            <a:avLst/>
          </a:prstGeom>
        </p:spPr>
      </p:pic>
    </p:spTree>
    <p:extLst>
      <p:ext uri="{BB962C8B-B14F-4D97-AF65-F5344CB8AC3E}">
        <p14:creationId xmlns:p14="http://schemas.microsoft.com/office/powerpoint/2010/main" val="3874551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37923" y="274638"/>
            <a:ext cx="7677150" cy="1143000"/>
          </a:xfrm>
        </p:spPr>
        <p:txBody>
          <a:bodyPr>
            <a:normAutofit/>
          </a:bodyPr>
          <a:lstStyle/>
          <a:p>
            <a:r>
              <a:rPr lang="en-US" sz="4000" b="1" dirty="0" smtClean="0">
                <a:solidFill>
                  <a:srgbClr val="003366"/>
                </a:solidFill>
              </a:rPr>
              <a:t>Planning with the Student in Mind</a:t>
            </a:r>
            <a:endParaRPr lang="en-US" sz="4800" b="1" dirty="0" smtClean="0">
              <a:solidFill>
                <a:srgbClr val="003366"/>
              </a:solidFill>
            </a:endParaRPr>
          </a:p>
        </p:txBody>
      </p:sp>
      <p:sp>
        <p:nvSpPr>
          <p:cNvPr id="140291" name="Rectangle 3"/>
          <p:cNvSpPr>
            <a:spLocks noGrp="1" noChangeArrowheads="1"/>
          </p:cNvSpPr>
          <p:nvPr>
            <p:ph idx="1"/>
          </p:nvPr>
        </p:nvSpPr>
        <p:spPr>
          <a:xfrm>
            <a:off x="1009650" y="1600200"/>
            <a:ext cx="7677150" cy="4525963"/>
          </a:xfrm>
        </p:spPr>
        <p:txBody>
          <a:bodyPr>
            <a:normAutofit fontScale="92500" lnSpcReduction="10000"/>
          </a:bodyPr>
          <a:lstStyle/>
          <a:p>
            <a:pPr>
              <a:lnSpc>
                <a:spcPct val="90000"/>
              </a:lnSpc>
            </a:pPr>
            <a:r>
              <a:rPr lang="en-US" sz="3000" dirty="0" smtClean="0">
                <a:solidFill>
                  <a:srgbClr val="003366"/>
                </a:solidFill>
              </a:rPr>
              <a:t>Anticipate solutions, thoughts, and responses that students might develop as they struggle with the problem</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Generate questions that could be asked to promote student thinking during the lesson, and consider the kinds of guidance that could be given to students who showed one or another types of misconception in their thinking</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Determine how to end the lesson so as to advance students’ understanding </a:t>
            </a:r>
          </a:p>
          <a:p>
            <a:pPr lvl="1">
              <a:lnSpc>
                <a:spcPct val="90000"/>
              </a:lnSpc>
              <a:buFontTx/>
              <a:buNone/>
            </a:pPr>
            <a:r>
              <a:rPr lang="en-US" dirty="0" smtClean="0"/>
              <a:t>                                      	                   </a:t>
            </a:r>
            <a:r>
              <a:rPr lang="en-US" sz="2000" dirty="0" smtClean="0">
                <a:solidFill>
                  <a:srgbClr val="003366"/>
                </a:solidFill>
              </a:rPr>
              <a:t>Stigler &amp; Hiebert, 1997</a:t>
            </a:r>
          </a:p>
        </p:txBody>
      </p:sp>
      <p:grpSp>
        <p:nvGrpSpPr>
          <p:cNvPr id="6" name="Group 5"/>
          <p:cNvGrpSpPr/>
          <p:nvPr/>
        </p:nvGrpSpPr>
        <p:grpSpPr>
          <a:xfrm>
            <a:off x="1" y="-23724"/>
            <a:ext cx="1020617" cy="6894423"/>
            <a:chOff x="1" y="-23724"/>
            <a:chExt cx="1020617" cy="6894423"/>
          </a:xfrm>
        </p:grpSpPr>
        <p:pic>
          <p:nvPicPr>
            <p:cNvPr id="7" name="Picture 6"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8" name="Picture 7"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0582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085850" y="274638"/>
            <a:ext cx="6721515" cy="1143000"/>
          </a:xfrm>
        </p:spPr>
        <p:txBody>
          <a:bodyPr>
            <a:noAutofit/>
          </a:bodyPr>
          <a:lstStyle/>
          <a:p>
            <a:r>
              <a:rPr lang="en-US" sz="3600" b="1" dirty="0" smtClean="0">
                <a:solidFill>
                  <a:srgbClr val="003366"/>
                </a:solidFill>
              </a:rPr>
              <a:t>Five Practices for Orchestrating Productive Discussions</a:t>
            </a:r>
            <a:endParaRPr lang="en-US" sz="2400" b="1" dirty="0" smtClean="0">
              <a:solidFill>
                <a:srgbClr val="003366"/>
              </a:solidFill>
            </a:endParaRPr>
          </a:p>
        </p:txBody>
      </p:sp>
      <p:sp>
        <p:nvSpPr>
          <p:cNvPr id="142339" name="Rectangle 3"/>
          <p:cNvSpPr>
            <a:spLocks noGrp="1" noChangeArrowheads="1"/>
          </p:cNvSpPr>
          <p:nvPr>
            <p:ph idx="1"/>
          </p:nvPr>
        </p:nvSpPr>
        <p:spPr>
          <a:xfrm>
            <a:off x="1524000" y="1666143"/>
            <a:ext cx="7162800" cy="4525963"/>
          </a:xfrm>
        </p:spPr>
        <p:txBody>
          <a:bodyPr>
            <a:normAutofit lnSpcReduction="10000"/>
          </a:bodyPr>
          <a:lstStyle/>
          <a:p>
            <a:r>
              <a:rPr lang="en-US" b="1" i="1" dirty="0" smtClean="0">
                <a:solidFill>
                  <a:srgbClr val="A31C12"/>
                </a:solidFill>
              </a:rPr>
              <a:t>Anticipating</a:t>
            </a:r>
            <a:r>
              <a:rPr lang="en-US" dirty="0" smtClean="0">
                <a:solidFill>
                  <a:srgbClr val="A31C12"/>
                </a:solidFill>
              </a:rPr>
              <a:t> </a:t>
            </a:r>
            <a:r>
              <a:rPr lang="en-US" dirty="0" smtClean="0">
                <a:solidFill>
                  <a:srgbClr val="003366"/>
                </a:solidFill>
              </a:rPr>
              <a:t>likely student responses</a:t>
            </a:r>
          </a:p>
          <a:p>
            <a:r>
              <a:rPr lang="en-US" b="1" i="1" dirty="0" smtClean="0">
                <a:solidFill>
                  <a:srgbClr val="A31C12"/>
                </a:solidFill>
              </a:rPr>
              <a:t>Monitoring</a:t>
            </a:r>
            <a:r>
              <a:rPr lang="en-US" dirty="0" smtClean="0">
                <a:solidFill>
                  <a:srgbClr val="CC3300"/>
                </a:solidFill>
              </a:rPr>
              <a:t> </a:t>
            </a:r>
            <a:r>
              <a:rPr lang="en-US" dirty="0" smtClean="0">
                <a:solidFill>
                  <a:srgbClr val="003366"/>
                </a:solidFill>
              </a:rPr>
              <a:t>students’ actual responses</a:t>
            </a:r>
          </a:p>
          <a:p>
            <a:r>
              <a:rPr lang="en-US" b="1" i="1" dirty="0" smtClean="0">
                <a:solidFill>
                  <a:srgbClr val="A31C12"/>
                </a:solidFill>
              </a:rPr>
              <a:t>Selecting</a:t>
            </a:r>
            <a:r>
              <a:rPr lang="en-US" dirty="0" smtClean="0">
                <a:solidFill>
                  <a:srgbClr val="00FFFF"/>
                </a:solidFill>
              </a:rPr>
              <a:t> </a:t>
            </a:r>
            <a:r>
              <a:rPr lang="en-US" dirty="0" smtClean="0">
                <a:solidFill>
                  <a:srgbClr val="003366"/>
                </a:solidFill>
              </a:rPr>
              <a:t>particular students to present their mathematical work during the whole class discussion</a:t>
            </a:r>
          </a:p>
          <a:p>
            <a:r>
              <a:rPr lang="en-US" b="1" i="1" dirty="0" smtClean="0">
                <a:solidFill>
                  <a:srgbClr val="A31C12"/>
                </a:solidFill>
              </a:rPr>
              <a:t>Sequencing</a:t>
            </a:r>
            <a:r>
              <a:rPr lang="en-US" dirty="0" smtClean="0">
                <a:solidFill>
                  <a:srgbClr val="00FFFF"/>
                </a:solidFill>
              </a:rPr>
              <a:t> </a:t>
            </a:r>
            <a:r>
              <a:rPr lang="en-US" dirty="0" smtClean="0">
                <a:solidFill>
                  <a:srgbClr val="003366"/>
                </a:solidFill>
              </a:rPr>
              <a:t>the student responses</a:t>
            </a:r>
          </a:p>
          <a:p>
            <a:r>
              <a:rPr lang="en-US" b="1" i="1" dirty="0" smtClean="0">
                <a:solidFill>
                  <a:srgbClr val="A31C12"/>
                </a:solidFill>
              </a:rPr>
              <a:t>Connecting</a:t>
            </a:r>
            <a:r>
              <a:rPr lang="en-US" dirty="0" smtClean="0"/>
              <a:t> </a:t>
            </a:r>
            <a:r>
              <a:rPr lang="en-US" dirty="0" smtClean="0">
                <a:solidFill>
                  <a:srgbClr val="003366"/>
                </a:solidFill>
              </a:rPr>
              <a:t>different students’ responses—to each other and to key mathematical ideas.</a:t>
            </a:r>
          </a:p>
        </p:txBody>
      </p:sp>
      <p:grpSp>
        <p:nvGrpSpPr>
          <p:cNvPr id="8" name="Group 7"/>
          <p:cNvGrpSpPr/>
          <p:nvPr/>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
        <p:nvSpPr>
          <p:cNvPr id="2" name="TextBox 1"/>
          <p:cNvSpPr txBox="1"/>
          <p:nvPr/>
        </p:nvSpPr>
        <p:spPr>
          <a:xfrm>
            <a:off x="1085850" y="6239311"/>
            <a:ext cx="2648354" cy="461665"/>
          </a:xfrm>
          <a:prstGeom prst="rect">
            <a:avLst/>
          </a:prstGeom>
          <a:noFill/>
        </p:spPr>
        <p:txBody>
          <a:bodyPr wrap="none" rtlCol="0">
            <a:spAutoFit/>
          </a:bodyPr>
          <a:lstStyle/>
          <a:p>
            <a:r>
              <a:rPr lang="en-US" sz="2400" dirty="0" smtClean="0">
                <a:solidFill>
                  <a:srgbClr val="003366"/>
                </a:solidFill>
              </a:rPr>
              <a:t>Smith &amp; Stein, 2011</a:t>
            </a:r>
            <a:endParaRPr lang="en-US" sz="2400" dirty="0">
              <a:solidFill>
                <a:srgbClr val="003366"/>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65" y="198925"/>
            <a:ext cx="854989" cy="121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750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002060"/>
                </a:solidFill>
                <a:latin typeface="Verdana"/>
                <a:cs typeface="Verdana"/>
              </a:rPr>
              <a:t>Implement </a:t>
            </a:r>
            <a:r>
              <a:rPr lang="en-US" sz="2100" b="1" dirty="0" smtClean="0">
                <a:solidFill>
                  <a:srgbClr val="002060"/>
                </a:solidFill>
                <a:latin typeface="Verdana"/>
                <a:cs typeface="Verdana"/>
              </a:rPr>
              <a:t>tasks</a:t>
            </a:r>
            <a:r>
              <a:rPr lang="en-US" sz="2100" dirty="0" smtClean="0">
                <a:solidFill>
                  <a:srgbClr val="00206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0338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180952" y="6240536"/>
            <a:ext cx="2603378" cy="477497"/>
          </a:xfrm>
          <a:prstGeom prst="rect">
            <a:avLst/>
          </a:prstGeom>
        </p:spPr>
      </p:pic>
      <p:sp>
        <p:nvSpPr>
          <p:cNvPr id="8" name="TextBox 7"/>
          <p:cNvSpPr txBox="1"/>
          <p:nvPr/>
        </p:nvSpPr>
        <p:spPr>
          <a:xfrm>
            <a:off x="1464371" y="5412459"/>
            <a:ext cx="7271980" cy="461665"/>
          </a:xfrm>
          <a:prstGeom prst="rect">
            <a:avLst/>
          </a:prstGeom>
          <a:noFill/>
        </p:spPr>
        <p:txBody>
          <a:bodyPr wrap="square" rtlCol="0">
            <a:spAutoFit/>
          </a:bodyPr>
          <a:lstStyle/>
          <a:p>
            <a:r>
              <a:rPr lang="en-US" sz="1200" dirty="0" smtClean="0"/>
              <a:t>Developed by Margaret Smith and  Victoria Bill at the University of Pittsburgh. Video courtesy of Pittsburgh Public Schools and the Institute for Learning.  </a:t>
            </a:r>
            <a:endParaRPr lang="en-US" sz="1200" dirty="0"/>
          </a:p>
        </p:txBody>
      </p:sp>
      <p:sp>
        <p:nvSpPr>
          <p:cNvPr id="3" name="Title 2"/>
          <p:cNvSpPr>
            <a:spLocks noGrp="1"/>
          </p:cNvSpPr>
          <p:nvPr>
            <p:ph type="ctrTitle"/>
          </p:nvPr>
        </p:nvSpPr>
        <p:spPr>
          <a:xfrm>
            <a:off x="1371600" y="2130425"/>
            <a:ext cx="7086600" cy="1470025"/>
          </a:xfrm>
        </p:spPr>
        <p:txBody>
          <a:bodyPr>
            <a:normAutofit fontScale="90000"/>
          </a:bodyPr>
          <a:lstStyle/>
          <a:p>
            <a:pPr algn="ctr"/>
            <a:r>
              <a:rPr lang="en-US" dirty="0">
                <a:solidFill>
                  <a:srgbClr val="003366"/>
                </a:solidFill>
                <a:latin typeface="Verdana"/>
                <a:cs typeface="Verdana"/>
              </a:rPr>
              <a:t>The Case of Jeff </a:t>
            </a:r>
            <a:r>
              <a:rPr lang="en-US" dirty="0" smtClean="0">
                <a:solidFill>
                  <a:srgbClr val="003366"/>
                </a:solidFill>
                <a:latin typeface="Verdana"/>
                <a:cs typeface="Verdana"/>
              </a:rPr>
              <a:t>Ziegler</a:t>
            </a:r>
            <a:r>
              <a:rPr lang="en-US" cap="none" dirty="0">
                <a:solidFill>
                  <a:srgbClr val="003366"/>
                </a:solidFill>
                <a:latin typeface="Verdana"/>
                <a:cs typeface="Verdana"/>
              </a:rPr>
              <a:t/>
            </a:r>
            <a:br>
              <a:rPr lang="en-US" cap="none" dirty="0">
                <a:solidFill>
                  <a:srgbClr val="003366"/>
                </a:solidFill>
                <a:latin typeface="Verdana"/>
                <a:cs typeface="Verdana"/>
              </a:rPr>
            </a:br>
            <a:r>
              <a:rPr lang="en-US" sz="2800" dirty="0" smtClean="0">
                <a:solidFill>
                  <a:srgbClr val="003366"/>
                </a:solidFill>
                <a:latin typeface="Verdana"/>
                <a:cs typeface="Verdana"/>
              </a:rPr>
              <a:t>High </a:t>
            </a:r>
            <a:r>
              <a:rPr lang="en-US" sz="2800" dirty="0">
                <a:solidFill>
                  <a:srgbClr val="003366"/>
                </a:solidFill>
                <a:latin typeface="Verdana"/>
                <a:cs typeface="Verdana"/>
              </a:rPr>
              <a:t>School</a:t>
            </a:r>
            <a:r>
              <a:rPr lang="en-US" cap="none" dirty="0">
                <a:solidFill>
                  <a:schemeClr val="tx2"/>
                </a:solidFill>
                <a:latin typeface="Verdana"/>
                <a:cs typeface="Verdana"/>
              </a:rPr>
              <a:t/>
            </a:r>
            <a:br>
              <a:rPr lang="en-US" cap="none" dirty="0">
                <a:solidFill>
                  <a:schemeClr val="tx2"/>
                </a:solidFill>
                <a:latin typeface="Verdana"/>
                <a:cs typeface="Verdana"/>
              </a:rPr>
            </a:br>
            <a:endParaRPr lang="en-US" dirty="0"/>
          </a:p>
        </p:txBody>
      </p:sp>
      <p:sp>
        <p:nvSpPr>
          <p:cNvPr id="9" name="Text Placeholder 8"/>
          <p:cNvSpPr>
            <a:spLocks noGrp="1"/>
          </p:cNvSpPr>
          <p:nvPr>
            <p:ph type="subTitle" idx="1"/>
          </p:nvPr>
        </p:nvSpPr>
        <p:spPr>
          <a:xfrm>
            <a:off x="1899961" y="3651231"/>
            <a:ext cx="6400800" cy="1752600"/>
          </a:xfrm>
        </p:spPr>
        <p:txBody>
          <a:bodyPr/>
          <a:lstStyle/>
          <a:p>
            <a:pPr lvl="0" algn="ctr"/>
            <a:r>
              <a:rPr lang="en-US" sz="3200" b="1" i="1" dirty="0">
                <a:solidFill>
                  <a:srgbClr val="003366"/>
                </a:solidFill>
                <a:latin typeface="Verdana"/>
                <a:cs typeface="Verdana"/>
              </a:rPr>
              <a:t>Effective Mathematics Teaching Practices</a:t>
            </a:r>
            <a:endParaRPr lang="en-US" sz="3200" b="1" dirty="0">
              <a:solidFill>
                <a:schemeClr val="tx2">
                  <a:lumMod val="60000"/>
                  <a:lumOff val="40000"/>
                </a:schemeClr>
              </a:solidFill>
              <a:latin typeface="Verdana"/>
              <a:cs typeface="Verdana"/>
            </a:endParaRPr>
          </a:p>
          <a:p>
            <a:endParaRPr lang="en-US" dirty="0"/>
          </a:p>
        </p:txBody>
      </p:sp>
    </p:spTree>
    <p:extLst>
      <p:ext uri="{BB962C8B-B14F-4D97-AF65-F5344CB8AC3E}">
        <p14:creationId xmlns:p14="http://schemas.microsoft.com/office/powerpoint/2010/main" val="2804909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108757"/>
            <a:ext cx="8229600" cy="1143000"/>
          </a:xfrm>
        </p:spPr>
        <p:txBody>
          <a:bodyPr/>
          <a:lstStyle/>
          <a:p>
            <a:r>
              <a:rPr lang="en-US" sz="3200" b="1" dirty="0"/>
              <a:t>The S Pattern </a:t>
            </a:r>
            <a:r>
              <a:rPr lang="en-US" sz="3200" b="1" dirty="0" smtClean="0"/>
              <a:t>Task</a:t>
            </a:r>
            <a:r>
              <a:rPr lang="en-US" sz="1600" b="1" baseline="80000" dirty="0" smtClean="0"/>
              <a:t>1</a:t>
            </a:r>
            <a:endParaRPr lang="en-US" sz="1600" baseline="80000" dirty="0"/>
          </a:p>
        </p:txBody>
      </p:sp>
      <p:sp>
        <p:nvSpPr>
          <p:cNvPr id="278531" name="Rectangle 3"/>
          <p:cNvSpPr>
            <a:spLocks noChangeArrowheads="1"/>
          </p:cNvSpPr>
          <p:nvPr/>
        </p:nvSpPr>
        <p:spPr bwMode="auto">
          <a:xfrm>
            <a:off x="1195140" y="2250463"/>
            <a:ext cx="34580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900" b="1" dirty="0">
                <a:solidFill>
                  <a:srgbClr val="000000"/>
                </a:solidFill>
                <a:latin typeface="Times" charset="0"/>
              </a:rPr>
              <a:t>1</a:t>
            </a:r>
            <a:endParaRPr lang="en-US" dirty="0"/>
          </a:p>
        </p:txBody>
      </p:sp>
      <p:sp>
        <p:nvSpPr>
          <p:cNvPr id="278532" name="Rectangle 4"/>
          <p:cNvSpPr>
            <a:spLocks noChangeArrowheads="1"/>
          </p:cNvSpPr>
          <p:nvPr/>
        </p:nvSpPr>
        <p:spPr bwMode="auto">
          <a:xfrm>
            <a:off x="2381250" y="2244020"/>
            <a:ext cx="328789" cy="45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900" b="1" dirty="0">
                <a:solidFill>
                  <a:srgbClr val="000000"/>
                </a:solidFill>
                <a:latin typeface="Times" charset="0"/>
              </a:rPr>
              <a:t>2</a:t>
            </a:r>
            <a:endParaRPr lang="en-US" dirty="0"/>
          </a:p>
        </p:txBody>
      </p:sp>
      <p:sp>
        <p:nvSpPr>
          <p:cNvPr id="278533" name="Rectangle 5"/>
          <p:cNvSpPr>
            <a:spLocks noChangeArrowheads="1"/>
          </p:cNvSpPr>
          <p:nvPr/>
        </p:nvSpPr>
        <p:spPr bwMode="auto">
          <a:xfrm>
            <a:off x="3833989" y="2230596"/>
            <a:ext cx="66674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900" b="1" dirty="0">
                <a:solidFill>
                  <a:srgbClr val="000000"/>
                </a:solidFill>
                <a:latin typeface="Times" charset="0"/>
              </a:rPr>
              <a:t>3</a:t>
            </a:r>
            <a:endParaRPr lang="en-US" dirty="0"/>
          </a:p>
        </p:txBody>
      </p:sp>
      <p:sp>
        <p:nvSpPr>
          <p:cNvPr id="278534" name="Rectangle 6"/>
          <p:cNvSpPr>
            <a:spLocks noChangeArrowheads="1"/>
          </p:cNvSpPr>
          <p:nvPr/>
        </p:nvSpPr>
        <p:spPr bwMode="auto">
          <a:xfrm>
            <a:off x="5597159" y="2209067"/>
            <a:ext cx="51928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900" b="1" dirty="0">
                <a:solidFill>
                  <a:srgbClr val="000000"/>
                </a:solidFill>
                <a:latin typeface="Times" charset="0"/>
              </a:rPr>
              <a:t>4</a:t>
            </a:r>
            <a:endParaRPr lang="en-US" dirty="0"/>
          </a:p>
        </p:txBody>
      </p:sp>
      <p:sp>
        <p:nvSpPr>
          <p:cNvPr id="278535" name="Rectangle 7"/>
          <p:cNvSpPr>
            <a:spLocks noChangeArrowheads="1"/>
          </p:cNvSpPr>
          <p:nvPr/>
        </p:nvSpPr>
        <p:spPr bwMode="auto">
          <a:xfrm>
            <a:off x="7572720" y="2194423"/>
            <a:ext cx="64311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900" b="1" dirty="0">
                <a:solidFill>
                  <a:srgbClr val="000000"/>
                </a:solidFill>
                <a:latin typeface="Times" charset="0"/>
              </a:rPr>
              <a:t>5</a:t>
            </a:r>
            <a:endParaRPr lang="en-US" dirty="0"/>
          </a:p>
        </p:txBody>
      </p:sp>
      <p:grpSp>
        <p:nvGrpSpPr>
          <p:cNvPr id="278536" name="Group 8"/>
          <p:cNvGrpSpPr>
            <a:grpSpLocks/>
          </p:cNvGrpSpPr>
          <p:nvPr/>
        </p:nvGrpSpPr>
        <p:grpSpPr bwMode="auto">
          <a:xfrm>
            <a:off x="1119364" y="1667702"/>
            <a:ext cx="438150" cy="438150"/>
            <a:chOff x="672" y="3072"/>
            <a:chExt cx="276" cy="276"/>
          </a:xfrm>
        </p:grpSpPr>
        <p:sp>
          <p:nvSpPr>
            <p:cNvPr id="278537" name="Rectangle 9"/>
            <p:cNvSpPr>
              <a:spLocks noChangeAspect="1" noChangeArrowheads="1"/>
            </p:cNvSpPr>
            <p:nvPr/>
          </p:nvSpPr>
          <p:spPr bwMode="auto">
            <a:xfrm>
              <a:off x="816" y="307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38" name="Rectangle 10"/>
            <p:cNvSpPr>
              <a:spLocks noChangeAspect="1" noChangeArrowheads="1"/>
            </p:cNvSpPr>
            <p:nvPr/>
          </p:nvSpPr>
          <p:spPr bwMode="auto">
            <a:xfrm>
              <a:off x="672" y="321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grpSp>
      <p:grpSp>
        <p:nvGrpSpPr>
          <p:cNvPr id="278539" name="Group 11"/>
          <p:cNvGrpSpPr>
            <a:grpSpLocks/>
          </p:cNvGrpSpPr>
          <p:nvPr/>
        </p:nvGrpSpPr>
        <p:grpSpPr bwMode="auto">
          <a:xfrm>
            <a:off x="2252839" y="1462941"/>
            <a:ext cx="666750" cy="666750"/>
            <a:chOff x="1296" y="3120"/>
            <a:chExt cx="420" cy="420"/>
          </a:xfrm>
        </p:grpSpPr>
        <p:sp>
          <p:nvSpPr>
            <p:cNvPr id="278540" name="Rectangle 12"/>
            <p:cNvSpPr>
              <a:spLocks noChangeAspect="1" noChangeArrowheads="1"/>
            </p:cNvSpPr>
            <p:nvPr/>
          </p:nvSpPr>
          <p:spPr bwMode="auto">
            <a:xfrm>
              <a:off x="1440"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1" name="Rectangle 13"/>
            <p:cNvSpPr>
              <a:spLocks noChangeAspect="1" noChangeArrowheads="1"/>
            </p:cNvSpPr>
            <p:nvPr/>
          </p:nvSpPr>
          <p:spPr bwMode="auto">
            <a:xfrm>
              <a:off x="1440"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2" name="Rectangle 14"/>
            <p:cNvSpPr>
              <a:spLocks noChangeAspect="1" noChangeArrowheads="1"/>
            </p:cNvSpPr>
            <p:nvPr/>
          </p:nvSpPr>
          <p:spPr bwMode="auto">
            <a:xfrm>
              <a:off x="1440"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3" name="Rectangle 15"/>
            <p:cNvSpPr>
              <a:spLocks noChangeAspect="1" noChangeArrowheads="1"/>
            </p:cNvSpPr>
            <p:nvPr/>
          </p:nvSpPr>
          <p:spPr bwMode="auto">
            <a:xfrm>
              <a:off x="1296"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4" name="Rectangle 16"/>
            <p:cNvSpPr>
              <a:spLocks noChangeAspect="1" noChangeArrowheads="1"/>
            </p:cNvSpPr>
            <p:nvPr/>
          </p:nvSpPr>
          <p:spPr bwMode="auto">
            <a:xfrm>
              <a:off x="1584"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grpSp>
      <p:grpSp>
        <p:nvGrpSpPr>
          <p:cNvPr id="278545" name="Group 17"/>
          <p:cNvGrpSpPr>
            <a:grpSpLocks/>
          </p:cNvGrpSpPr>
          <p:nvPr/>
        </p:nvGrpSpPr>
        <p:grpSpPr bwMode="auto">
          <a:xfrm>
            <a:off x="3605389" y="1234341"/>
            <a:ext cx="895350" cy="895350"/>
            <a:chOff x="2208" y="3120"/>
            <a:chExt cx="564" cy="564"/>
          </a:xfrm>
        </p:grpSpPr>
        <p:sp>
          <p:nvSpPr>
            <p:cNvPr id="278546" name="Rectangle 18"/>
            <p:cNvSpPr>
              <a:spLocks noChangeAspect="1" noChangeArrowheads="1"/>
            </p:cNvSpPr>
            <p:nvPr/>
          </p:nvSpPr>
          <p:spPr bwMode="auto">
            <a:xfrm>
              <a:off x="2352"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7" name="Rectangle 19"/>
            <p:cNvSpPr>
              <a:spLocks noChangeAspect="1" noChangeArrowheads="1"/>
            </p:cNvSpPr>
            <p:nvPr/>
          </p:nvSpPr>
          <p:spPr bwMode="auto">
            <a:xfrm>
              <a:off x="2352"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8" name="Rectangle 20"/>
            <p:cNvSpPr>
              <a:spLocks noChangeAspect="1" noChangeArrowheads="1"/>
            </p:cNvSpPr>
            <p:nvPr/>
          </p:nvSpPr>
          <p:spPr bwMode="auto">
            <a:xfrm>
              <a:off x="2352"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49" name="Rectangle 21"/>
            <p:cNvSpPr>
              <a:spLocks noChangeAspect="1" noChangeArrowheads="1"/>
            </p:cNvSpPr>
            <p:nvPr/>
          </p:nvSpPr>
          <p:spPr bwMode="auto">
            <a:xfrm>
              <a:off x="2496"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0" name="Rectangle 22"/>
            <p:cNvSpPr>
              <a:spLocks noChangeAspect="1" noChangeArrowheads="1"/>
            </p:cNvSpPr>
            <p:nvPr/>
          </p:nvSpPr>
          <p:spPr bwMode="auto">
            <a:xfrm>
              <a:off x="2496"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1" name="Rectangle 23"/>
            <p:cNvSpPr>
              <a:spLocks noChangeAspect="1" noChangeArrowheads="1"/>
            </p:cNvSpPr>
            <p:nvPr/>
          </p:nvSpPr>
          <p:spPr bwMode="auto">
            <a:xfrm>
              <a:off x="2496"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2" name="Rectangle 24"/>
            <p:cNvSpPr>
              <a:spLocks noChangeAspect="1" noChangeArrowheads="1"/>
            </p:cNvSpPr>
            <p:nvPr/>
          </p:nvSpPr>
          <p:spPr bwMode="auto">
            <a:xfrm>
              <a:off x="2640"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3" name="Rectangle 25"/>
            <p:cNvSpPr>
              <a:spLocks noChangeAspect="1" noChangeArrowheads="1"/>
            </p:cNvSpPr>
            <p:nvPr/>
          </p:nvSpPr>
          <p:spPr bwMode="auto">
            <a:xfrm>
              <a:off x="2352"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4" name="Rectangle 26"/>
            <p:cNvSpPr>
              <a:spLocks noChangeAspect="1" noChangeArrowheads="1"/>
            </p:cNvSpPr>
            <p:nvPr/>
          </p:nvSpPr>
          <p:spPr bwMode="auto">
            <a:xfrm>
              <a:off x="2208"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5" name="Rectangle 27"/>
            <p:cNvSpPr>
              <a:spLocks noChangeAspect="1" noChangeArrowheads="1"/>
            </p:cNvSpPr>
            <p:nvPr/>
          </p:nvSpPr>
          <p:spPr bwMode="auto">
            <a:xfrm>
              <a:off x="2496"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grpSp>
      <p:grpSp>
        <p:nvGrpSpPr>
          <p:cNvPr id="278556" name="Group 28"/>
          <p:cNvGrpSpPr>
            <a:grpSpLocks/>
          </p:cNvGrpSpPr>
          <p:nvPr/>
        </p:nvGrpSpPr>
        <p:grpSpPr bwMode="auto">
          <a:xfrm>
            <a:off x="5186539" y="1051732"/>
            <a:ext cx="1123950" cy="1123950"/>
            <a:chOff x="3216" y="3168"/>
            <a:chExt cx="708" cy="708"/>
          </a:xfrm>
        </p:grpSpPr>
        <p:sp>
          <p:nvSpPr>
            <p:cNvPr id="278557" name="Rectangle 29"/>
            <p:cNvSpPr>
              <a:spLocks noChangeAspect="1" noChangeArrowheads="1"/>
            </p:cNvSpPr>
            <p:nvPr/>
          </p:nvSpPr>
          <p:spPr bwMode="auto">
            <a:xfrm>
              <a:off x="3360" y="316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8" name="Rectangle 30"/>
            <p:cNvSpPr>
              <a:spLocks noChangeAspect="1" noChangeArrowheads="1"/>
            </p:cNvSpPr>
            <p:nvPr/>
          </p:nvSpPr>
          <p:spPr bwMode="auto">
            <a:xfrm>
              <a:off x="3360" y="345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59" name="Rectangle 31"/>
            <p:cNvSpPr>
              <a:spLocks noChangeAspect="1" noChangeArrowheads="1"/>
            </p:cNvSpPr>
            <p:nvPr/>
          </p:nvSpPr>
          <p:spPr bwMode="auto">
            <a:xfrm>
              <a:off x="3360" y="331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0" name="Rectangle 32"/>
            <p:cNvSpPr>
              <a:spLocks noChangeAspect="1" noChangeArrowheads="1"/>
            </p:cNvSpPr>
            <p:nvPr/>
          </p:nvSpPr>
          <p:spPr bwMode="auto">
            <a:xfrm>
              <a:off x="3504" y="316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1" name="Rectangle 33"/>
            <p:cNvSpPr>
              <a:spLocks noChangeAspect="1" noChangeArrowheads="1"/>
            </p:cNvSpPr>
            <p:nvPr/>
          </p:nvSpPr>
          <p:spPr bwMode="auto">
            <a:xfrm>
              <a:off x="3504" y="345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2" name="Rectangle 34"/>
            <p:cNvSpPr>
              <a:spLocks noChangeAspect="1" noChangeArrowheads="1"/>
            </p:cNvSpPr>
            <p:nvPr/>
          </p:nvSpPr>
          <p:spPr bwMode="auto">
            <a:xfrm>
              <a:off x="3504" y="331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3" name="Rectangle 35"/>
            <p:cNvSpPr>
              <a:spLocks noChangeAspect="1" noChangeArrowheads="1"/>
            </p:cNvSpPr>
            <p:nvPr/>
          </p:nvSpPr>
          <p:spPr bwMode="auto">
            <a:xfrm>
              <a:off x="3648" y="316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4" name="Rectangle 36"/>
            <p:cNvSpPr>
              <a:spLocks noChangeAspect="1" noChangeArrowheads="1"/>
            </p:cNvSpPr>
            <p:nvPr/>
          </p:nvSpPr>
          <p:spPr bwMode="auto">
            <a:xfrm>
              <a:off x="3360" y="360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5" name="Rectangle 37"/>
            <p:cNvSpPr>
              <a:spLocks noChangeAspect="1" noChangeArrowheads="1"/>
            </p:cNvSpPr>
            <p:nvPr/>
          </p:nvSpPr>
          <p:spPr bwMode="auto">
            <a:xfrm>
              <a:off x="3504" y="360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6" name="Rectangle 38"/>
            <p:cNvSpPr>
              <a:spLocks noChangeAspect="1" noChangeArrowheads="1"/>
            </p:cNvSpPr>
            <p:nvPr/>
          </p:nvSpPr>
          <p:spPr bwMode="auto">
            <a:xfrm>
              <a:off x="3648" y="345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7" name="Rectangle 39"/>
            <p:cNvSpPr>
              <a:spLocks noChangeAspect="1" noChangeArrowheads="1"/>
            </p:cNvSpPr>
            <p:nvPr/>
          </p:nvSpPr>
          <p:spPr bwMode="auto">
            <a:xfrm>
              <a:off x="3648" y="331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8" name="Rectangle 40"/>
            <p:cNvSpPr>
              <a:spLocks noChangeAspect="1" noChangeArrowheads="1"/>
            </p:cNvSpPr>
            <p:nvPr/>
          </p:nvSpPr>
          <p:spPr bwMode="auto">
            <a:xfrm>
              <a:off x="3792" y="316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69" name="Rectangle 41"/>
            <p:cNvSpPr>
              <a:spLocks noChangeAspect="1" noChangeArrowheads="1"/>
            </p:cNvSpPr>
            <p:nvPr/>
          </p:nvSpPr>
          <p:spPr bwMode="auto">
            <a:xfrm>
              <a:off x="3648" y="360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0" name="Rectangle 42"/>
            <p:cNvSpPr>
              <a:spLocks noChangeAspect="1" noChangeArrowheads="1"/>
            </p:cNvSpPr>
            <p:nvPr/>
          </p:nvSpPr>
          <p:spPr bwMode="auto">
            <a:xfrm>
              <a:off x="3360" y="374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1" name="Rectangle 43"/>
            <p:cNvSpPr>
              <a:spLocks noChangeAspect="1" noChangeArrowheads="1"/>
            </p:cNvSpPr>
            <p:nvPr/>
          </p:nvSpPr>
          <p:spPr bwMode="auto">
            <a:xfrm>
              <a:off x="3216" y="374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2" name="Rectangle 44"/>
            <p:cNvSpPr>
              <a:spLocks noChangeAspect="1" noChangeArrowheads="1"/>
            </p:cNvSpPr>
            <p:nvPr/>
          </p:nvSpPr>
          <p:spPr bwMode="auto">
            <a:xfrm>
              <a:off x="3504" y="374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3" name="Rectangle 45"/>
            <p:cNvSpPr>
              <a:spLocks noChangeAspect="1" noChangeArrowheads="1"/>
            </p:cNvSpPr>
            <p:nvPr/>
          </p:nvSpPr>
          <p:spPr bwMode="auto">
            <a:xfrm>
              <a:off x="3648" y="374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grpSp>
      <p:grpSp>
        <p:nvGrpSpPr>
          <p:cNvPr id="278574" name="Group 46"/>
          <p:cNvGrpSpPr>
            <a:grpSpLocks/>
          </p:cNvGrpSpPr>
          <p:nvPr/>
        </p:nvGrpSpPr>
        <p:grpSpPr bwMode="auto">
          <a:xfrm>
            <a:off x="6986764" y="813607"/>
            <a:ext cx="1352550" cy="1352550"/>
            <a:chOff x="4368" y="3120"/>
            <a:chExt cx="852" cy="852"/>
          </a:xfrm>
        </p:grpSpPr>
        <p:sp>
          <p:nvSpPr>
            <p:cNvPr id="278575" name="Rectangle 47"/>
            <p:cNvSpPr>
              <a:spLocks noChangeAspect="1" noChangeArrowheads="1"/>
            </p:cNvSpPr>
            <p:nvPr/>
          </p:nvSpPr>
          <p:spPr bwMode="auto">
            <a:xfrm>
              <a:off x="4512"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6" name="Rectangle 48"/>
            <p:cNvSpPr>
              <a:spLocks noChangeAspect="1" noChangeArrowheads="1"/>
            </p:cNvSpPr>
            <p:nvPr/>
          </p:nvSpPr>
          <p:spPr bwMode="auto">
            <a:xfrm>
              <a:off x="4512"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7" name="Rectangle 49"/>
            <p:cNvSpPr>
              <a:spLocks noChangeAspect="1" noChangeArrowheads="1"/>
            </p:cNvSpPr>
            <p:nvPr/>
          </p:nvSpPr>
          <p:spPr bwMode="auto">
            <a:xfrm>
              <a:off x="4512"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8" name="Rectangle 50"/>
            <p:cNvSpPr>
              <a:spLocks noChangeAspect="1" noChangeArrowheads="1"/>
            </p:cNvSpPr>
            <p:nvPr/>
          </p:nvSpPr>
          <p:spPr bwMode="auto">
            <a:xfrm>
              <a:off x="4656"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79" name="Rectangle 51"/>
            <p:cNvSpPr>
              <a:spLocks noChangeAspect="1" noChangeArrowheads="1"/>
            </p:cNvSpPr>
            <p:nvPr/>
          </p:nvSpPr>
          <p:spPr bwMode="auto">
            <a:xfrm>
              <a:off x="4656"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0" name="Rectangle 52"/>
            <p:cNvSpPr>
              <a:spLocks noChangeAspect="1" noChangeArrowheads="1"/>
            </p:cNvSpPr>
            <p:nvPr/>
          </p:nvSpPr>
          <p:spPr bwMode="auto">
            <a:xfrm>
              <a:off x="4656"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1" name="Rectangle 53"/>
            <p:cNvSpPr>
              <a:spLocks noChangeAspect="1" noChangeArrowheads="1"/>
            </p:cNvSpPr>
            <p:nvPr/>
          </p:nvSpPr>
          <p:spPr bwMode="auto">
            <a:xfrm>
              <a:off x="4800"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2" name="Rectangle 54"/>
            <p:cNvSpPr>
              <a:spLocks noChangeAspect="1" noChangeArrowheads="1"/>
            </p:cNvSpPr>
            <p:nvPr/>
          </p:nvSpPr>
          <p:spPr bwMode="auto">
            <a:xfrm>
              <a:off x="4512"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3" name="Rectangle 55"/>
            <p:cNvSpPr>
              <a:spLocks noChangeAspect="1" noChangeArrowheads="1"/>
            </p:cNvSpPr>
            <p:nvPr/>
          </p:nvSpPr>
          <p:spPr bwMode="auto">
            <a:xfrm>
              <a:off x="4656"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4" name="Rectangle 56"/>
            <p:cNvSpPr>
              <a:spLocks noChangeAspect="1" noChangeArrowheads="1"/>
            </p:cNvSpPr>
            <p:nvPr/>
          </p:nvSpPr>
          <p:spPr bwMode="auto">
            <a:xfrm>
              <a:off x="4800"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5" name="Rectangle 57"/>
            <p:cNvSpPr>
              <a:spLocks noChangeAspect="1" noChangeArrowheads="1"/>
            </p:cNvSpPr>
            <p:nvPr/>
          </p:nvSpPr>
          <p:spPr bwMode="auto">
            <a:xfrm>
              <a:off x="4800"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6" name="Rectangle 58"/>
            <p:cNvSpPr>
              <a:spLocks noChangeAspect="1" noChangeArrowheads="1"/>
            </p:cNvSpPr>
            <p:nvPr/>
          </p:nvSpPr>
          <p:spPr bwMode="auto">
            <a:xfrm>
              <a:off x="4944"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7" name="Rectangle 59"/>
            <p:cNvSpPr>
              <a:spLocks noChangeAspect="1" noChangeArrowheads="1"/>
            </p:cNvSpPr>
            <p:nvPr/>
          </p:nvSpPr>
          <p:spPr bwMode="auto">
            <a:xfrm>
              <a:off x="4800"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8" name="Rectangle 60"/>
            <p:cNvSpPr>
              <a:spLocks noChangeAspect="1" noChangeArrowheads="1"/>
            </p:cNvSpPr>
            <p:nvPr/>
          </p:nvSpPr>
          <p:spPr bwMode="auto">
            <a:xfrm>
              <a:off x="4512" y="369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89" name="Rectangle 61"/>
            <p:cNvSpPr>
              <a:spLocks noChangeAspect="1" noChangeArrowheads="1"/>
            </p:cNvSpPr>
            <p:nvPr/>
          </p:nvSpPr>
          <p:spPr bwMode="auto">
            <a:xfrm>
              <a:off x="4656" y="369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0" name="Rectangle 62"/>
            <p:cNvSpPr>
              <a:spLocks noChangeAspect="1" noChangeArrowheads="1"/>
            </p:cNvSpPr>
            <p:nvPr/>
          </p:nvSpPr>
          <p:spPr bwMode="auto">
            <a:xfrm>
              <a:off x="4800" y="369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1" name="Rectangle 63"/>
            <p:cNvSpPr>
              <a:spLocks noChangeAspect="1" noChangeArrowheads="1"/>
            </p:cNvSpPr>
            <p:nvPr/>
          </p:nvSpPr>
          <p:spPr bwMode="auto">
            <a:xfrm>
              <a:off x="4512" y="384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2" name="Rectangle 64"/>
            <p:cNvSpPr>
              <a:spLocks noChangeAspect="1" noChangeArrowheads="1"/>
            </p:cNvSpPr>
            <p:nvPr/>
          </p:nvSpPr>
          <p:spPr bwMode="auto">
            <a:xfrm>
              <a:off x="4368" y="384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3" name="Rectangle 65"/>
            <p:cNvSpPr>
              <a:spLocks noChangeAspect="1" noChangeArrowheads="1"/>
            </p:cNvSpPr>
            <p:nvPr/>
          </p:nvSpPr>
          <p:spPr bwMode="auto">
            <a:xfrm>
              <a:off x="4656" y="384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4" name="Rectangle 66"/>
            <p:cNvSpPr>
              <a:spLocks noChangeAspect="1" noChangeArrowheads="1"/>
            </p:cNvSpPr>
            <p:nvPr/>
          </p:nvSpPr>
          <p:spPr bwMode="auto">
            <a:xfrm>
              <a:off x="4800" y="384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5" name="Rectangle 67"/>
            <p:cNvSpPr>
              <a:spLocks noChangeAspect="1" noChangeArrowheads="1"/>
            </p:cNvSpPr>
            <p:nvPr/>
          </p:nvSpPr>
          <p:spPr bwMode="auto">
            <a:xfrm>
              <a:off x="4944" y="3408"/>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6" name="Rectangle 68"/>
            <p:cNvSpPr>
              <a:spLocks noChangeAspect="1" noChangeArrowheads="1"/>
            </p:cNvSpPr>
            <p:nvPr/>
          </p:nvSpPr>
          <p:spPr bwMode="auto">
            <a:xfrm>
              <a:off x="4944" y="3264"/>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7" name="Rectangle 69"/>
            <p:cNvSpPr>
              <a:spLocks noChangeAspect="1" noChangeArrowheads="1"/>
            </p:cNvSpPr>
            <p:nvPr/>
          </p:nvSpPr>
          <p:spPr bwMode="auto">
            <a:xfrm>
              <a:off x="5088" y="312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8" name="Rectangle 70"/>
            <p:cNvSpPr>
              <a:spLocks noChangeAspect="1" noChangeArrowheads="1"/>
            </p:cNvSpPr>
            <p:nvPr/>
          </p:nvSpPr>
          <p:spPr bwMode="auto">
            <a:xfrm>
              <a:off x="4944" y="3552"/>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599" name="Rectangle 71"/>
            <p:cNvSpPr>
              <a:spLocks noChangeAspect="1" noChangeArrowheads="1"/>
            </p:cNvSpPr>
            <p:nvPr/>
          </p:nvSpPr>
          <p:spPr bwMode="auto">
            <a:xfrm>
              <a:off x="4944" y="3696"/>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sp>
          <p:nvSpPr>
            <p:cNvPr id="278600" name="Rectangle 72"/>
            <p:cNvSpPr>
              <a:spLocks noChangeAspect="1" noChangeArrowheads="1"/>
            </p:cNvSpPr>
            <p:nvPr/>
          </p:nvSpPr>
          <p:spPr bwMode="auto">
            <a:xfrm>
              <a:off x="4944" y="3840"/>
              <a:ext cx="132" cy="132"/>
            </a:xfrm>
            <a:prstGeom prst="rect">
              <a:avLst/>
            </a:prstGeom>
            <a:solidFill>
              <a:srgbClr val="000000"/>
            </a:solidFill>
            <a:ln>
              <a:noFill/>
            </a:ln>
            <a:extLst>
              <a:ext uri="{91240B29-F687-4F45-9708-019B960494DF}">
                <a14:hiddenLine xmlns:a14="http://schemas.microsoft.com/office/drawing/2010/main" w="20638">
                  <a:solidFill>
                    <a:srgbClr val="FFFFFF"/>
                  </a:solidFill>
                  <a:miter lim="800000"/>
                  <a:headEnd/>
                  <a:tailEnd/>
                </a14:hiddenLine>
              </a:ext>
            </a:extLst>
          </p:spPr>
          <p:txBody>
            <a:bodyPr/>
            <a:lstStyle/>
            <a:p>
              <a:endParaRPr lang="en-US"/>
            </a:p>
          </p:txBody>
        </p:sp>
      </p:grpSp>
      <p:sp>
        <p:nvSpPr>
          <p:cNvPr id="2" name="TextBox 1"/>
          <p:cNvSpPr txBox="1"/>
          <p:nvPr/>
        </p:nvSpPr>
        <p:spPr>
          <a:xfrm>
            <a:off x="0" y="2676872"/>
            <a:ext cx="9144000" cy="4222694"/>
          </a:xfrm>
          <a:prstGeom prst="rect">
            <a:avLst/>
          </a:prstGeom>
          <a:noFill/>
        </p:spPr>
        <p:txBody>
          <a:bodyPr wrap="square" rtlCol="0">
            <a:spAutoFit/>
          </a:bodyPr>
          <a:lstStyle/>
          <a:p>
            <a:pPr marL="576263" lvl="2" indent="-347663" algn="just">
              <a:lnSpc>
                <a:spcPct val="110000"/>
              </a:lnSpc>
              <a:spcBef>
                <a:spcPct val="20000"/>
              </a:spcBef>
            </a:pPr>
            <a:r>
              <a:rPr lang="en-US" sz="1500" b="0" baseline="0" dirty="0" smtClean="0">
                <a:latin typeface="Arial" charset="0"/>
              </a:rPr>
              <a:t>1.</a:t>
            </a:r>
            <a:r>
              <a:rPr lang="en-US" sz="1600" baseline="0" dirty="0" smtClean="0">
                <a:latin typeface="Arial" charset="0"/>
              </a:rPr>
              <a:t>	</a:t>
            </a:r>
            <a:r>
              <a:rPr lang="en-US" sz="1600" b="0" baseline="0" dirty="0" smtClean="0">
                <a:latin typeface="Arial" charset="0"/>
              </a:rPr>
              <a:t>What patterns do you notice in the set of figures?</a:t>
            </a:r>
          </a:p>
          <a:p>
            <a:pPr marL="576263" lvl="2" indent="-347663">
              <a:spcBef>
                <a:spcPct val="30000"/>
              </a:spcBef>
            </a:pPr>
            <a:r>
              <a:rPr lang="en-US" sz="1600" b="0" baseline="0" dirty="0" smtClean="0">
                <a:latin typeface="Arial" charset="0"/>
              </a:rPr>
              <a:t>2.</a:t>
            </a:r>
            <a:r>
              <a:rPr lang="en-US" sz="1600" baseline="0" dirty="0" smtClean="0">
                <a:latin typeface="Arial" charset="0"/>
              </a:rPr>
              <a:t>	</a:t>
            </a:r>
            <a:r>
              <a:rPr lang="en-US" sz="1600" b="0" baseline="0" dirty="0" smtClean="0">
                <a:latin typeface="Arial" charset="0"/>
              </a:rPr>
              <a:t>How many square tiles are in figure 7?  Write a description that could be used to determine the shape of and total number of square tiles in figure 7.  Your description should be clear enough so that another person could read it and use it to think about another figure.</a:t>
            </a:r>
          </a:p>
          <a:p>
            <a:pPr marL="576263" lvl="2" indent="-347663">
              <a:spcBef>
                <a:spcPct val="30000"/>
              </a:spcBef>
            </a:pPr>
            <a:r>
              <a:rPr lang="en-US" sz="1600" b="0" baseline="0" dirty="0" smtClean="0">
                <a:latin typeface="Arial" charset="0"/>
              </a:rPr>
              <a:t>3.</a:t>
            </a:r>
            <a:r>
              <a:rPr lang="en-US" sz="1600" baseline="0" dirty="0" smtClean="0">
                <a:latin typeface="Arial" charset="0"/>
              </a:rPr>
              <a:t>	</a:t>
            </a:r>
            <a:r>
              <a:rPr lang="en-US" sz="1600" b="0" baseline="0" dirty="0" smtClean="0">
                <a:latin typeface="Arial" charset="0"/>
              </a:rPr>
              <a:t>Determine an equation for the total number of squares in any figure.  Explain your rule and show how it relates to the visual diagram of the figures.</a:t>
            </a:r>
          </a:p>
          <a:p>
            <a:pPr marL="576263" lvl="2" indent="-347663">
              <a:spcBef>
                <a:spcPct val="30000"/>
              </a:spcBef>
            </a:pPr>
            <a:r>
              <a:rPr lang="en-US" sz="1600" b="0" baseline="0" dirty="0" smtClean="0">
                <a:latin typeface="Arial" charset="0"/>
              </a:rPr>
              <a:t>4.</a:t>
            </a:r>
            <a:r>
              <a:rPr lang="en-US" sz="1600" baseline="0" dirty="0" smtClean="0">
                <a:latin typeface="Arial" charset="0"/>
              </a:rPr>
              <a:t>	</a:t>
            </a:r>
            <a:r>
              <a:rPr lang="en-US" sz="1600" b="0" baseline="0" dirty="0" smtClean="0">
                <a:latin typeface="Arial" charset="0"/>
              </a:rPr>
              <a:t>Find a second way to describe the pattern and write the equation that matches the description. Compare the two equations and show in the visual representation how one equation is equivalent to the other.</a:t>
            </a:r>
            <a:endParaRPr lang="en-US" sz="1600" b="0" baseline="0" dirty="0" smtClean="0">
              <a:latin typeface="Times New Roman" charset="0"/>
            </a:endParaRPr>
          </a:p>
          <a:p>
            <a:pPr marL="576263" lvl="2" indent="-347663">
              <a:spcBef>
                <a:spcPct val="30000"/>
              </a:spcBef>
            </a:pPr>
            <a:r>
              <a:rPr lang="en-US" sz="1600" b="0" baseline="0" dirty="0" smtClean="0">
                <a:latin typeface="Arial" charset="0"/>
              </a:rPr>
              <a:t>5.</a:t>
            </a:r>
            <a:r>
              <a:rPr lang="en-US" sz="1600" baseline="0" dirty="0" smtClean="0">
                <a:latin typeface="Arial" charset="0"/>
              </a:rPr>
              <a:t>	</a:t>
            </a:r>
            <a:r>
              <a:rPr lang="en-US" sz="1600" b="0" baseline="0" dirty="0" smtClean="0">
                <a:latin typeface="Arial" charset="0"/>
              </a:rPr>
              <a:t>If you knew that a figure had 9802 squares tiles in it, how could you determine the figure number?  Explain.</a:t>
            </a:r>
          </a:p>
          <a:p>
            <a:pPr marL="576263" lvl="2" indent="-347663">
              <a:spcBef>
                <a:spcPct val="30000"/>
              </a:spcBef>
              <a:buAutoNum type="arabicPeriod" startAt="6"/>
            </a:pPr>
            <a:r>
              <a:rPr lang="en-US" sz="1600" b="0" baseline="0" dirty="0" smtClean="0">
                <a:latin typeface="Arial" charset="0"/>
              </a:rPr>
              <a:t>Does the pattern describe a linear relationship between the figure number and the total number of squares?  Why or why not? </a:t>
            </a:r>
          </a:p>
          <a:p>
            <a:pPr marL="228600" lvl="2">
              <a:spcBef>
                <a:spcPct val="30000"/>
              </a:spcBef>
            </a:pPr>
            <a:r>
              <a:rPr lang="en-US" sz="1600" b="0" baseline="0" dirty="0" smtClean="0">
                <a:latin typeface="Arial" charset="0"/>
              </a:rPr>
              <a:t> </a:t>
            </a:r>
          </a:p>
          <a:p>
            <a:r>
              <a:rPr lang="en-US" sz="1400" b="1" baseline="80000" dirty="0"/>
              <a:t>1</a:t>
            </a:r>
            <a:r>
              <a:rPr lang="en-US" sz="1400" dirty="0" smtClean="0"/>
              <a:t>This task was adapted from </a:t>
            </a:r>
            <a:r>
              <a:rPr lang="en-US" sz="1400" i="1" dirty="0" smtClean="0"/>
              <a:t>Visual Mathematics Course II, Lessons 1-10</a:t>
            </a:r>
            <a:r>
              <a:rPr lang="en-US" sz="1400" dirty="0" smtClean="0"/>
              <a:t> published by The Math Learning Center, Salem, OR.</a:t>
            </a:r>
            <a:endParaRPr lang="en-US" sz="1400" dirty="0"/>
          </a:p>
        </p:txBody>
      </p:sp>
    </p:spTree>
    <p:extLst>
      <p:ext uri="{BB962C8B-B14F-4D97-AF65-F5344CB8AC3E}">
        <p14:creationId xmlns:p14="http://schemas.microsoft.com/office/powerpoint/2010/main" val="26292249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8" y="0"/>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dirty="0" smtClean="0">
                <a:solidFill>
                  <a:srgbClr val="003366"/>
                </a:solidFill>
                <a:latin typeface="Verdana"/>
                <a:ea typeface="Verdana" pitchFamily="34" charset="0"/>
                <a:cs typeface="Verdana"/>
              </a:rPr>
              <a:t>The S-Pattern Task</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dirty="0" smtClean="0">
                <a:solidFill>
                  <a:srgbClr val="003366"/>
                </a:solidFill>
                <a:latin typeface="Verdana"/>
                <a:ea typeface="Verdana" pitchFamily="34" charset="0"/>
                <a:cs typeface="Verdana"/>
              </a:rPr>
              <a:t>Video Context</a:t>
            </a:r>
            <a:endParaRPr kumimoji="0" lang="en-US" sz="3200" b="1" i="0" u="none" strike="noStrike" kern="1200" cap="none" spc="0" normalizeH="0" baseline="0" noProof="0" dirty="0" smtClean="0">
              <a:ln>
                <a:noFill/>
              </a:ln>
              <a:solidFill>
                <a:srgbClr val="003366"/>
              </a:solidFill>
              <a:effectLst/>
              <a:uLnTx/>
              <a:uFillTx/>
              <a:latin typeface="Verdana"/>
              <a:ea typeface="Verdana" pitchFamily="34" charset="0"/>
              <a:cs typeface="Verdana"/>
            </a:endParaRPr>
          </a:p>
        </p:txBody>
      </p:sp>
      <p:sp>
        <p:nvSpPr>
          <p:cNvPr id="6" name="Rectangle 3"/>
          <p:cNvSpPr txBox="1">
            <a:spLocks noChangeArrowheads="1"/>
          </p:cNvSpPr>
          <p:nvPr/>
        </p:nvSpPr>
        <p:spPr>
          <a:xfrm>
            <a:off x="1172809" y="1537590"/>
            <a:ext cx="7810499" cy="4191000"/>
          </a:xfrm>
          <a:prstGeom prst="rect">
            <a:avLst/>
          </a:prstGeom>
        </p:spPr>
        <p:txBody>
          <a:bodyPr vert="horz" lIns="91440" tIns="45720" rIns="91440" bIns="45720" rtlCol="0">
            <a:noAutofit/>
          </a:bodyPr>
          <a:lstStyle/>
          <a:p>
            <a:pPr>
              <a:tabLst>
                <a:tab pos="1593850" algn="l"/>
              </a:tabLst>
            </a:pPr>
            <a:r>
              <a:rPr lang="en-US" sz="2000" dirty="0">
                <a:solidFill>
                  <a:srgbClr val="003366"/>
                </a:solidFill>
                <a:latin typeface="Verdana"/>
                <a:ea typeface="ＭＳ Ｐゴシック" charset="0"/>
                <a:cs typeface="Verdana"/>
              </a:rPr>
              <a:t>School:  	</a:t>
            </a:r>
            <a:r>
              <a:rPr lang="en-US" sz="2000" dirty="0" smtClean="0">
                <a:solidFill>
                  <a:srgbClr val="003366"/>
                </a:solidFill>
                <a:latin typeface="Verdana"/>
                <a:ea typeface="ＭＳ Ｐゴシック" charset="0"/>
                <a:cs typeface="Verdana"/>
              </a:rPr>
              <a:t>Langley High School, Pittsburgh Public Schools</a:t>
            </a:r>
            <a:endParaRPr lang="en-US" sz="2000" dirty="0">
              <a:solidFill>
                <a:srgbClr val="003366"/>
              </a:solidFill>
              <a:latin typeface="Verdana"/>
              <a:ea typeface="ＭＳ Ｐゴシック" charset="0"/>
              <a:cs typeface="Verdana"/>
            </a:endParaRPr>
          </a:p>
          <a:p>
            <a:pPr>
              <a:tabLst>
                <a:tab pos="1593850" algn="l"/>
              </a:tabLst>
            </a:pPr>
            <a:r>
              <a:rPr lang="en-US" sz="2000" dirty="0">
                <a:solidFill>
                  <a:srgbClr val="003366"/>
                </a:solidFill>
                <a:latin typeface="Verdana"/>
                <a:ea typeface="ＭＳ Ｐゴシック" charset="0"/>
                <a:cs typeface="Verdana"/>
              </a:rPr>
              <a:t>Teacher:  	</a:t>
            </a:r>
            <a:r>
              <a:rPr lang="en-US" sz="2000" dirty="0" smtClean="0">
                <a:solidFill>
                  <a:srgbClr val="003366"/>
                </a:solidFill>
                <a:latin typeface="Verdana"/>
                <a:ea typeface="ＭＳ Ｐゴシック" charset="0"/>
                <a:cs typeface="Verdana"/>
              </a:rPr>
              <a:t>Mr. Jeffrey Ziegler</a:t>
            </a:r>
          </a:p>
          <a:p>
            <a:pPr>
              <a:tabLst>
                <a:tab pos="1593850" algn="l"/>
              </a:tabLst>
            </a:pPr>
            <a:r>
              <a:rPr lang="en-US" sz="2000" dirty="0" smtClean="0">
                <a:solidFill>
                  <a:srgbClr val="003366"/>
                </a:solidFill>
                <a:latin typeface="Verdana"/>
                <a:ea typeface="ＭＳ Ｐゴシック" charset="0"/>
                <a:cs typeface="Verdana"/>
              </a:rPr>
              <a:t>Principal:	Linda </a:t>
            </a:r>
            <a:r>
              <a:rPr lang="en-US" sz="2000" dirty="0" err="1" smtClean="0">
                <a:solidFill>
                  <a:srgbClr val="003366"/>
                </a:solidFill>
                <a:latin typeface="Verdana"/>
                <a:ea typeface="ＭＳ Ｐゴシック" charset="0"/>
                <a:cs typeface="Verdana"/>
              </a:rPr>
              <a:t>Baehr</a:t>
            </a:r>
            <a:endParaRPr lang="en-US" sz="2000" dirty="0" smtClean="0">
              <a:solidFill>
                <a:srgbClr val="003366"/>
              </a:solidFill>
              <a:latin typeface="Verdana"/>
              <a:ea typeface="ＭＳ Ｐゴシック" charset="0"/>
              <a:cs typeface="Verdana"/>
            </a:endParaRPr>
          </a:p>
          <a:p>
            <a:pPr>
              <a:tabLst>
                <a:tab pos="1593850" algn="l"/>
              </a:tabLst>
            </a:pPr>
            <a:r>
              <a:rPr lang="en-US" sz="2000" dirty="0" smtClean="0">
                <a:solidFill>
                  <a:srgbClr val="003366"/>
                </a:solidFill>
                <a:latin typeface="Verdana"/>
                <a:ea typeface="ＭＳ Ｐゴシック" charset="0"/>
                <a:cs typeface="Verdana"/>
              </a:rPr>
              <a:t>Class</a:t>
            </a:r>
            <a:r>
              <a:rPr lang="en-US" sz="2000" dirty="0">
                <a:solidFill>
                  <a:srgbClr val="003366"/>
                </a:solidFill>
                <a:latin typeface="Verdana"/>
                <a:ea typeface="ＭＳ Ｐゴシック" charset="0"/>
                <a:cs typeface="Verdana"/>
              </a:rPr>
              <a:t>: 	</a:t>
            </a:r>
            <a:r>
              <a:rPr lang="en-US" sz="2000" dirty="0" smtClean="0">
                <a:solidFill>
                  <a:srgbClr val="003366"/>
                </a:solidFill>
                <a:latin typeface="Verdana"/>
                <a:ea typeface="ＭＳ Ｐゴシック" charset="0"/>
                <a:cs typeface="Verdana"/>
              </a:rPr>
              <a:t>11</a:t>
            </a:r>
            <a:r>
              <a:rPr lang="en-US" sz="2000" baseline="30000" dirty="0" smtClean="0">
                <a:solidFill>
                  <a:srgbClr val="003366"/>
                </a:solidFill>
                <a:latin typeface="Verdana"/>
                <a:ea typeface="ＭＳ Ｐゴシック" charset="0"/>
                <a:cs typeface="Verdana"/>
              </a:rPr>
              <a:t>th</a:t>
            </a:r>
            <a:r>
              <a:rPr lang="en-US" sz="2000" dirty="0" smtClean="0">
                <a:solidFill>
                  <a:srgbClr val="003366"/>
                </a:solidFill>
                <a:latin typeface="Verdana"/>
                <a:ea typeface="ＭＳ Ｐゴシック" charset="0"/>
                <a:cs typeface="Verdana"/>
              </a:rPr>
              <a:t>-12</a:t>
            </a:r>
            <a:r>
              <a:rPr lang="en-US" sz="2000" baseline="30000" dirty="0" smtClean="0">
                <a:solidFill>
                  <a:srgbClr val="003366"/>
                </a:solidFill>
                <a:latin typeface="Verdana"/>
                <a:ea typeface="ＭＳ Ｐゴシック" charset="0"/>
                <a:cs typeface="Verdana"/>
              </a:rPr>
              <a:t>th</a:t>
            </a:r>
            <a:r>
              <a:rPr lang="en-US" sz="2000" dirty="0" smtClean="0">
                <a:solidFill>
                  <a:srgbClr val="003366"/>
                </a:solidFill>
                <a:latin typeface="Verdana"/>
                <a:ea typeface="ＭＳ Ｐゴシック" charset="0"/>
                <a:cs typeface="Verdana"/>
              </a:rPr>
              <a:t> Grade Students</a:t>
            </a:r>
            <a:r>
              <a:rPr lang="en-US" sz="2000" dirty="0">
                <a:solidFill>
                  <a:srgbClr val="003366"/>
                </a:solidFill>
                <a:latin typeface="Verdana"/>
                <a:ea typeface="ＭＳ Ｐゴシック" charset="0"/>
                <a:cs typeface="Verdana"/>
              </a:rPr>
              <a:t>	</a:t>
            </a:r>
          </a:p>
          <a:p>
            <a:pPr>
              <a:lnSpc>
                <a:spcPct val="50000"/>
              </a:lnSpc>
              <a:tabLst>
                <a:tab pos="1593850" algn="l"/>
              </a:tabLst>
            </a:pPr>
            <a:endParaRPr lang="en-US" sz="2000" dirty="0">
              <a:solidFill>
                <a:srgbClr val="003366"/>
              </a:solidFill>
              <a:latin typeface="Verdana"/>
              <a:ea typeface="ＭＳ Ｐゴシック" charset="0"/>
              <a:cs typeface="Verdana"/>
            </a:endParaRPr>
          </a:p>
          <a:p>
            <a:pPr>
              <a:lnSpc>
                <a:spcPct val="50000"/>
              </a:lnSpc>
            </a:pPr>
            <a:endParaRPr lang="en-US" sz="2000" dirty="0">
              <a:solidFill>
                <a:srgbClr val="003366"/>
              </a:solidFill>
              <a:latin typeface="Verdana"/>
              <a:ea typeface="ＭＳ Ｐゴシック" charset="0"/>
              <a:cs typeface="Verdana"/>
            </a:endParaRPr>
          </a:p>
          <a:p>
            <a:r>
              <a:rPr lang="en-US" sz="2000" dirty="0">
                <a:solidFill>
                  <a:srgbClr val="003366"/>
                </a:solidFill>
                <a:latin typeface="Verdana"/>
                <a:ea typeface="ＭＳ Ｐゴシック" charset="0"/>
                <a:cs typeface="Verdana"/>
              </a:rPr>
              <a:t>At the time the video was filmed, </a:t>
            </a:r>
            <a:r>
              <a:rPr lang="en-US" sz="2000" dirty="0" smtClean="0">
                <a:solidFill>
                  <a:srgbClr val="003366"/>
                </a:solidFill>
                <a:latin typeface="Verdana"/>
                <a:ea typeface="ＭＳ Ｐゴシック" charset="0"/>
                <a:cs typeface="Verdana"/>
              </a:rPr>
              <a:t>Jeffery Ziegler was </a:t>
            </a:r>
            <a:r>
              <a:rPr lang="en-US" sz="2000" dirty="0">
                <a:solidFill>
                  <a:srgbClr val="003366"/>
                </a:solidFill>
                <a:latin typeface="Verdana"/>
                <a:ea typeface="ＭＳ Ｐゴシック" charset="0"/>
                <a:cs typeface="Verdana"/>
              </a:rPr>
              <a:t>a coach at </a:t>
            </a:r>
            <a:r>
              <a:rPr lang="en-US" sz="2000" dirty="0" smtClean="0">
                <a:solidFill>
                  <a:srgbClr val="003366"/>
                </a:solidFill>
                <a:latin typeface="Verdana"/>
                <a:ea typeface="ＭＳ Ｐゴシック" charset="0"/>
                <a:cs typeface="Verdana"/>
              </a:rPr>
              <a:t>Langley High School in </a:t>
            </a:r>
            <a:r>
              <a:rPr lang="en-US" sz="2000" dirty="0">
                <a:solidFill>
                  <a:srgbClr val="003366"/>
                </a:solidFill>
                <a:latin typeface="Verdana"/>
                <a:ea typeface="ＭＳ Ｐゴシック" charset="0"/>
                <a:cs typeface="Verdana"/>
              </a:rPr>
              <a:t>the Pittsburgh Public School District.  The </a:t>
            </a:r>
            <a:r>
              <a:rPr lang="en-US" sz="2000" dirty="0" smtClean="0">
                <a:solidFill>
                  <a:srgbClr val="003366"/>
                </a:solidFill>
                <a:latin typeface="Verdana"/>
                <a:ea typeface="ＭＳ Ｐゴシック" charset="0"/>
                <a:cs typeface="Verdana"/>
              </a:rPr>
              <a:t>students are 11</a:t>
            </a:r>
            <a:r>
              <a:rPr lang="en-US" sz="2000" baseline="30000" dirty="0" smtClean="0">
                <a:solidFill>
                  <a:srgbClr val="003366"/>
                </a:solidFill>
                <a:latin typeface="Verdana"/>
                <a:ea typeface="ＭＳ Ｐゴシック" charset="0"/>
                <a:cs typeface="Verdana"/>
              </a:rPr>
              <a:t>th</a:t>
            </a:r>
            <a:r>
              <a:rPr lang="en-US" sz="2000" dirty="0" smtClean="0">
                <a:solidFill>
                  <a:srgbClr val="003366"/>
                </a:solidFill>
                <a:latin typeface="Verdana"/>
                <a:ea typeface="ＭＳ Ｐゴシック" charset="0"/>
                <a:cs typeface="Verdana"/>
              </a:rPr>
              <a:t> and 12</a:t>
            </a:r>
            <a:r>
              <a:rPr lang="en-US" sz="2000" baseline="30000" dirty="0" smtClean="0">
                <a:solidFill>
                  <a:srgbClr val="003366"/>
                </a:solidFill>
                <a:latin typeface="Verdana"/>
                <a:ea typeface="ＭＳ Ｐゴシック" charset="0"/>
                <a:cs typeface="Verdana"/>
              </a:rPr>
              <a:t>th</a:t>
            </a:r>
            <a:r>
              <a:rPr lang="en-US" sz="2000" dirty="0" smtClean="0">
                <a:solidFill>
                  <a:srgbClr val="003366"/>
                </a:solidFill>
                <a:latin typeface="Verdana"/>
                <a:ea typeface="ＭＳ Ｐゴシック" charset="0"/>
                <a:cs typeface="Verdana"/>
              </a:rPr>
              <a:t> grade and struggle with mathematics.</a:t>
            </a:r>
            <a:endParaRPr lang="en-US" sz="2000" dirty="0">
              <a:solidFill>
                <a:srgbClr val="003366"/>
              </a:solidFill>
              <a:latin typeface="Verdana"/>
              <a:ea typeface="ＭＳ Ｐゴシック" charset="0"/>
              <a:cs typeface="Verdana"/>
            </a:endParaRPr>
          </a:p>
          <a:p>
            <a:endParaRPr lang="en-US" sz="2000" i="1" dirty="0" smtClean="0">
              <a:solidFill>
                <a:srgbClr val="003366"/>
              </a:solidFill>
              <a:latin typeface="Verdana"/>
              <a:cs typeface="Verdana"/>
            </a:endParaRPr>
          </a:p>
          <a:p>
            <a:endParaRPr lang="en-US" sz="2000" i="1" dirty="0" smtClean="0">
              <a:solidFill>
                <a:srgbClr val="003366"/>
              </a:solidFill>
              <a:latin typeface="Verdana"/>
              <a:cs typeface="Verdana"/>
            </a:endParaRPr>
          </a:p>
          <a:p>
            <a:r>
              <a:rPr lang="en-US" sz="2000" i="1" dirty="0" smtClean="0">
                <a:solidFill>
                  <a:srgbClr val="003366"/>
                </a:solidFill>
                <a:latin typeface="Verdana"/>
                <a:cs typeface="Verdana"/>
              </a:rPr>
              <a:t>(Jeffrey Ziegler is currently a curriculum supervisor for grades 6-12 mathematics in the Pittsburgh Public School district.)</a:t>
            </a:r>
            <a:endParaRPr lang="en-US" sz="2000" i="1" dirty="0">
              <a:solidFill>
                <a:srgbClr val="003366"/>
              </a:solidFill>
              <a:latin typeface="Verdana"/>
              <a:cs typeface="Verdana"/>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89122" y="6130289"/>
            <a:ext cx="2603378" cy="477497"/>
          </a:xfrm>
          <a:prstGeom prst="rect">
            <a:avLst/>
          </a:prstGeom>
        </p:spPr>
      </p:pic>
    </p:spTree>
    <p:extLst>
      <p:ext uri="{BB962C8B-B14F-4D97-AF65-F5344CB8AC3E}">
        <p14:creationId xmlns:p14="http://schemas.microsoft.com/office/powerpoint/2010/main" val="21214929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8255001" cy="646023"/>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dirty="0" smtClean="0">
                <a:solidFill>
                  <a:srgbClr val="003366"/>
                </a:solidFill>
                <a:latin typeface="Verdana"/>
                <a:ea typeface="Verdana" pitchFamily="34" charset="0"/>
                <a:cs typeface="Verdana"/>
              </a:rPr>
              <a:t>Mr. Ziegler’s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i="1" dirty="0" smtClean="0">
                <a:solidFill>
                  <a:srgbClr val="003366"/>
                </a:solidFill>
                <a:latin typeface="Verdana"/>
                <a:ea typeface="Verdana" pitchFamily="34" charset="0"/>
                <a:cs typeface="Verdana"/>
              </a:rPr>
              <a:t>Mathematics</a:t>
            </a:r>
            <a:r>
              <a:rPr lang="en-US" sz="3200" b="1" dirty="0" smtClean="0">
                <a:solidFill>
                  <a:srgbClr val="003366"/>
                </a:solidFill>
                <a:latin typeface="Verdana"/>
                <a:ea typeface="Verdana" pitchFamily="34" charset="0"/>
                <a:cs typeface="Verdana"/>
              </a:rPr>
              <a:t> Learning Goals</a:t>
            </a:r>
            <a:endParaRPr kumimoji="0" lang="en-US" sz="3200" b="1" i="0" u="none" strike="noStrike" kern="1200" cap="none" spc="0" normalizeH="0" noProof="0" dirty="0" smtClean="0">
              <a:ln>
                <a:noFill/>
              </a:ln>
              <a:solidFill>
                <a:srgbClr val="003366"/>
              </a:solidFill>
              <a:effectLst/>
              <a:uLnTx/>
              <a:uFillTx/>
              <a:latin typeface="Verdana"/>
              <a:ea typeface="Verdana" pitchFamily="34" charset="0"/>
              <a:cs typeface="Verdana"/>
            </a:endParaRPr>
          </a:p>
        </p:txBody>
      </p:sp>
      <p:sp>
        <p:nvSpPr>
          <p:cNvPr id="6" name="Rectangle 3"/>
          <p:cNvSpPr txBox="1">
            <a:spLocks noChangeArrowheads="1"/>
          </p:cNvSpPr>
          <p:nvPr/>
        </p:nvSpPr>
        <p:spPr>
          <a:xfrm>
            <a:off x="1143000" y="1491609"/>
            <a:ext cx="7840308" cy="4649790"/>
          </a:xfrm>
          <a:prstGeom prst="rect">
            <a:avLst/>
          </a:prstGeom>
        </p:spPr>
        <p:txBody>
          <a:bodyPr vert="horz" lIns="91440" tIns="45720" rIns="91440" bIns="45720" rtlCol="0">
            <a:normAutofit/>
          </a:bodyPr>
          <a:lstStyle/>
          <a:p>
            <a:r>
              <a:rPr lang="en-US" sz="2400" dirty="0">
                <a:solidFill>
                  <a:srgbClr val="003366"/>
                </a:solidFill>
                <a:latin typeface="Verdana"/>
                <a:cs typeface="Verdana"/>
              </a:rPr>
              <a:t>Students will understand that: </a:t>
            </a:r>
          </a:p>
          <a:p>
            <a:endParaRPr lang="en-US" sz="2400" dirty="0">
              <a:solidFill>
                <a:srgbClr val="003366"/>
              </a:solidFill>
              <a:latin typeface="Verdana"/>
              <a:cs typeface="Verdana"/>
            </a:endParaRPr>
          </a:p>
          <a:p>
            <a:pPr marL="731520" lvl="1" indent="-457200">
              <a:buFont typeface="+mj-lt"/>
              <a:buAutoNum type="arabicPeriod"/>
            </a:pPr>
            <a:r>
              <a:rPr lang="en-US" sz="2400" dirty="0">
                <a:solidFill>
                  <a:srgbClr val="003366"/>
                </a:solidFill>
                <a:latin typeface="Verdana"/>
                <a:cs typeface="Verdana"/>
              </a:rPr>
              <a:t>An equation can be written that describes the relationship between 2 quantities;</a:t>
            </a:r>
          </a:p>
          <a:p>
            <a:pPr marL="731520" lvl="1" indent="-457200">
              <a:buFont typeface="+mj-lt"/>
              <a:buAutoNum type="arabicPeriod"/>
            </a:pPr>
            <a:endParaRPr lang="en-US" sz="2400" dirty="0">
              <a:solidFill>
                <a:srgbClr val="003366"/>
              </a:solidFill>
              <a:latin typeface="Verdana"/>
              <a:cs typeface="Verdana"/>
            </a:endParaRPr>
          </a:p>
          <a:p>
            <a:pPr marL="731520" lvl="1" indent="-457200">
              <a:buFont typeface="+mj-lt"/>
              <a:buAutoNum type="arabicPeriod"/>
            </a:pPr>
            <a:r>
              <a:rPr lang="en-US" sz="2400" dirty="0">
                <a:solidFill>
                  <a:srgbClr val="003366"/>
                </a:solidFill>
                <a:latin typeface="Verdana"/>
                <a:cs typeface="Verdana"/>
              </a:rPr>
              <a:t>Different but equivalent equations can be written that represent the same situation; and </a:t>
            </a:r>
            <a:endParaRPr lang="en-US" sz="2400" dirty="0" smtClean="0">
              <a:solidFill>
                <a:srgbClr val="003366"/>
              </a:solidFill>
              <a:latin typeface="Verdana"/>
              <a:cs typeface="Verdana"/>
            </a:endParaRPr>
          </a:p>
          <a:p>
            <a:pPr marL="731520" lvl="1" indent="-457200">
              <a:buFont typeface="+mj-lt"/>
              <a:buAutoNum type="arabicPeriod"/>
            </a:pPr>
            <a:endParaRPr lang="en-US" sz="2400" dirty="0">
              <a:solidFill>
                <a:srgbClr val="003366"/>
              </a:solidFill>
              <a:latin typeface="Verdana"/>
              <a:cs typeface="Verdana"/>
            </a:endParaRPr>
          </a:p>
          <a:p>
            <a:pPr marL="731520" lvl="1" indent="-457200">
              <a:buFont typeface="+mj-lt"/>
              <a:buAutoNum type="arabicPeriod"/>
            </a:pPr>
            <a:r>
              <a:rPr lang="en-US" sz="2400" dirty="0" smtClean="0">
                <a:solidFill>
                  <a:srgbClr val="003366"/>
                </a:solidFill>
                <a:latin typeface="Verdana"/>
                <a:cs typeface="Verdana"/>
              </a:rPr>
              <a:t>The </a:t>
            </a:r>
            <a:r>
              <a:rPr lang="en-US" sz="2400" dirty="0">
                <a:solidFill>
                  <a:srgbClr val="003366"/>
                </a:solidFill>
                <a:latin typeface="Verdana"/>
                <a:cs typeface="Verdana"/>
              </a:rPr>
              <a:t>symbolic and pictorial representations can be connected.</a:t>
            </a:r>
          </a:p>
        </p:txBody>
      </p:sp>
      <p:pic>
        <p:nvPicPr>
          <p:cNvPr id="42" name="Picture 41"/>
          <p:cNvPicPr/>
          <p:nvPr/>
        </p:nvPicPr>
        <p:blipFill>
          <a:blip r:embed="rId3" cstate="print">
            <a:extLst>
              <a:ext uri="{28A0092B-C50C-407E-A947-70E740481C1C}">
                <a14:useLocalDpi xmlns:a14="http://schemas.microsoft.com/office/drawing/2010/main" val="0"/>
              </a:ext>
            </a:extLst>
          </a:blip>
          <a:stretch>
            <a:fillRect/>
          </a:stretch>
        </p:blipFill>
        <p:spPr>
          <a:xfrm>
            <a:off x="889122" y="6130289"/>
            <a:ext cx="2603378" cy="477497"/>
          </a:xfrm>
          <a:prstGeom prst="rect">
            <a:avLst/>
          </a:prstGeom>
        </p:spPr>
      </p:pic>
    </p:spTree>
    <p:extLst>
      <p:ext uri="{BB962C8B-B14F-4D97-AF65-F5344CB8AC3E}">
        <p14:creationId xmlns:p14="http://schemas.microsoft.com/office/powerpoint/2010/main" val="1992183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811124"/>
          </a:xfrm>
          <a:prstGeom prst="rect">
            <a:avLst/>
          </a:prstGeom>
        </p:spPr>
        <p:txBody>
          <a:bodyPr vert="horz" lIns="91440" tIns="45720" rIns="91440" bIns="45720" rtlCol="0" anchor="ctr">
            <a:noAutofit/>
          </a:bodyPr>
          <a:lstStyle/>
          <a:p>
            <a:pPr lvl="0" algn="ctr">
              <a:spcBef>
                <a:spcPct val="0"/>
              </a:spcBef>
              <a:defRPr/>
            </a:pPr>
            <a:endParaRPr lang="en-US" sz="3200" b="1" i="1" dirty="0">
              <a:solidFill>
                <a:schemeClr val="tx2"/>
              </a:solidFill>
              <a:latin typeface="Verdana"/>
              <a:cs typeface="Verdana"/>
            </a:endParaRPr>
          </a:p>
          <a:p>
            <a:pPr lvl="0" algn="ctr">
              <a:spcBef>
                <a:spcPct val="0"/>
              </a:spcBef>
              <a:defRPr/>
            </a:pPr>
            <a:r>
              <a:rPr lang="en-US" sz="2800" b="1" dirty="0" smtClean="0">
                <a:solidFill>
                  <a:srgbClr val="002060"/>
                </a:solidFill>
                <a:latin typeface="Verdana"/>
                <a:cs typeface="Verdana"/>
              </a:rPr>
              <a:t>The S-Pattern Task</a:t>
            </a:r>
          </a:p>
          <a:p>
            <a:pPr lvl="0" algn="ctr">
              <a:spcBef>
                <a:spcPct val="0"/>
              </a:spcBef>
              <a:defRPr/>
            </a:pPr>
            <a:r>
              <a:rPr lang="en-US" sz="2800" b="1" dirty="0" smtClean="0">
                <a:solidFill>
                  <a:srgbClr val="002060"/>
                </a:solidFill>
                <a:latin typeface="Verdana"/>
                <a:cs typeface="Verdana"/>
              </a:rPr>
              <a:t>The Context of Video Clips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244050" y="1327987"/>
            <a:ext cx="7544898" cy="4191000"/>
          </a:xfrm>
          <a:prstGeom prst="rect">
            <a:avLst/>
          </a:prstGeom>
        </p:spPr>
        <p:txBody>
          <a:bodyPr vert="horz" lIns="91440" tIns="45720" rIns="91440" bIns="45720" rtlCol="0">
            <a:noAutofit/>
          </a:bodyPr>
          <a:lstStyle/>
          <a:p>
            <a:pPr>
              <a:spcAft>
                <a:spcPts val="600"/>
              </a:spcAft>
            </a:pPr>
            <a:r>
              <a:rPr lang="en-US" sz="2200" dirty="0" smtClean="0">
                <a:solidFill>
                  <a:srgbClr val="002060"/>
                </a:solidFill>
                <a:latin typeface="Verdana"/>
                <a:cs typeface="Verdana"/>
              </a:rPr>
              <a:t>The lesson begins with Mr. Ziegler engaging students in a brief discussion of the task.  They establish the fact that this was a growth pattern that is growing in two dimensions, getting both “taller” and “bigger”.  Before they begin their work, Mr. Ziegler tells students:</a:t>
            </a:r>
          </a:p>
          <a:p>
            <a:pPr marL="454025">
              <a:spcAft>
                <a:spcPts val="600"/>
              </a:spcAft>
            </a:pPr>
            <a:r>
              <a:rPr lang="en-US" sz="2000" dirty="0">
                <a:solidFill>
                  <a:srgbClr val="002060"/>
                </a:solidFill>
              </a:rPr>
              <a:t>“Now there are 6 prompts... Kind of the first one, the second one, third one is to kind of get you started but it is on you guys to work with your groups to come up with a way to find the patterns. You don’t necessarily have to word-for-word answer these questions, but they’re there to help you maybe get started</a:t>
            </a:r>
            <a:r>
              <a:rPr lang="en-US" sz="2000" dirty="0" smtClean="0">
                <a:solidFill>
                  <a:srgbClr val="002060"/>
                </a:solidFill>
              </a:rPr>
              <a:t>.</a:t>
            </a:r>
            <a:endParaRPr lang="en-US" sz="2400" dirty="0">
              <a:solidFill>
                <a:srgbClr val="002060"/>
              </a:solidFill>
              <a:latin typeface="Verdana"/>
              <a:cs typeface="Verdana"/>
            </a:endParaRPr>
          </a:p>
          <a:p>
            <a:pPr>
              <a:spcAft>
                <a:spcPts val="600"/>
              </a:spcAft>
            </a:pPr>
            <a:r>
              <a:rPr lang="en-US" sz="2200" dirty="0" smtClean="0">
                <a:solidFill>
                  <a:srgbClr val="002060"/>
                </a:solidFill>
                <a:latin typeface="Verdana"/>
                <a:cs typeface="Verdana"/>
              </a:rPr>
              <a:t>The clip begins as small groups begin to work on the task and Mr. Ziegler visits Groups 1 and 2.</a:t>
            </a:r>
          </a:p>
          <a:p>
            <a:pPr>
              <a:spcAft>
                <a:spcPts val="600"/>
              </a:spcAft>
            </a:pPr>
            <a:endParaRPr lang="en-US" sz="2400" dirty="0">
              <a:solidFill>
                <a:srgbClr val="003366"/>
              </a:solidFill>
              <a:latin typeface="Verdana"/>
              <a:cs typeface="Verdana"/>
            </a:endParaRPr>
          </a:p>
          <a:p>
            <a:pPr>
              <a:spcAft>
                <a:spcPts val="600"/>
              </a:spcAft>
            </a:pPr>
            <a:r>
              <a:rPr lang="en-US" sz="2400" dirty="0" smtClean="0">
                <a:solidFill>
                  <a:srgbClr val="003366"/>
                </a:solidFill>
                <a:latin typeface="Verdana"/>
                <a:cs typeface="Verdana"/>
              </a:rPr>
              <a:t> </a:t>
            </a:r>
          </a:p>
          <a:p>
            <a:pPr>
              <a:spcAft>
                <a:spcPts val="600"/>
              </a:spcAft>
            </a:pPr>
            <a:endParaRPr lang="en-US" sz="2400" dirty="0" smtClean="0">
              <a:solidFill>
                <a:srgbClr val="003366"/>
              </a:solidFill>
              <a:latin typeface="Verdana"/>
              <a:cs typeface="Verdana"/>
            </a:endParaRPr>
          </a:p>
          <a:p>
            <a:pPr>
              <a:lnSpc>
                <a:spcPct val="110000"/>
              </a:lnSpc>
              <a:spcBef>
                <a:spcPct val="20000"/>
              </a:spcBef>
              <a:spcAft>
                <a:spcPct val="40000"/>
              </a:spcAft>
              <a:tabLst>
                <a:tab pos="338138" algn="l"/>
              </a:tabLst>
              <a:defRPr/>
            </a:pPr>
            <a:endParaRPr lang="en-US" sz="2400" b="1" dirty="0">
              <a:latin typeface="+mj-lt"/>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889122" y="6130289"/>
            <a:ext cx="2603378" cy="477497"/>
          </a:xfrm>
          <a:prstGeom prst="rect">
            <a:avLst/>
          </a:prstGeom>
        </p:spPr>
      </p:pic>
    </p:spTree>
    <p:extLst>
      <p:ext uri="{BB962C8B-B14F-4D97-AF65-F5344CB8AC3E}">
        <p14:creationId xmlns:p14="http://schemas.microsoft.com/office/powerpoint/2010/main" val="26533761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smtClean="0"/>
          </a:p>
        </p:txBody>
      </p:sp>
      <p:sp>
        <p:nvSpPr>
          <p:cNvPr id="3" name="Title 2"/>
          <p:cNvSpPr>
            <a:spLocks noGrp="1"/>
          </p:cNvSpPr>
          <p:nvPr>
            <p:ph type="title"/>
          </p:nvPr>
        </p:nvSpPr>
        <p:spPr>
          <a:xfrm>
            <a:off x="1146628" y="120648"/>
            <a:ext cx="7768772" cy="1143000"/>
          </a:xfrm>
        </p:spPr>
        <p:txBody>
          <a:bodyPr>
            <a:normAutofit/>
          </a:bodyPr>
          <a:lstStyle/>
          <a:p>
            <a:r>
              <a:rPr lang="en-US" sz="2800" b="1" dirty="0" smtClean="0">
                <a:solidFill>
                  <a:srgbClr val="003366"/>
                </a:solidFill>
                <a:latin typeface="Verdana"/>
                <a:cs typeface="Verdana"/>
              </a:rPr>
              <a:t>Lens for Watching the Video Clip 1 </a:t>
            </a:r>
            <a:endParaRPr lang="en-US" sz="3200" b="1" dirty="0">
              <a:solidFill>
                <a:srgbClr val="003366"/>
              </a:solidFill>
              <a:latin typeface="Verdana"/>
              <a:cs typeface="Verdana"/>
            </a:endParaRPr>
          </a:p>
        </p:txBody>
      </p:sp>
      <p:sp>
        <p:nvSpPr>
          <p:cNvPr id="8" name="Content Placeholder 7"/>
          <p:cNvSpPr>
            <a:spLocks noGrp="1"/>
          </p:cNvSpPr>
          <p:nvPr>
            <p:ph idx="1"/>
          </p:nvPr>
        </p:nvSpPr>
        <p:spPr>
          <a:xfrm>
            <a:off x="1168398" y="1547018"/>
            <a:ext cx="7696201" cy="5158582"/>
          </a:xfrm>
        </p:spPr>
        <p:txBody>
          <a:bodyPr>
            <a:noAutofit/>
          </a:bodyPr>
          <a:lstStyle/>
          <a:p>
            <a:pPr marL="0" indent="0">
              <a:buNone/>
            </a:pPr>
            <a:r>
              <a:rPr lang="en-US" sz="2800" dirty="0" smtClean="0">
                <a:solidFill>
                  <a:srgbClr val="003366"/>
                </a:solidFill>
                <a:latin typeface="Verdana"/>
                <a:cs typeface="Verdana"/>
              </a:rPr>
              <a:t>As you watch the video, make note of what the teacher does as he interacts with groups 1 and 2.</a:t>
            </a:r>
          </a:p>
          <a:p>
            <a:pPr marL="0" indent="0">
              <a:buNone/>
            </a:pPr>
            <a:endParaRPr lang="en-US" sz="1800" dirty="0" smtClean="0">
              <a:solidFill>
                <a:srgbClr val="003366"/>
              </a:solidFill>
              <a:latin typeface="Verdana"/>
              <a:cs typeface="Verdana"/>
            </a:endParaRPr>
          </a:p>
          <a:p>
            <a:pPr marL="0" indent="0">
              <a:buNone/>
            </a:pPr>
            <a:r>
              <a:rPr lang="en-US" sz="2800" dirty="0" smtClean="0">
                <a:solidFill>
                  <a:srgbClr val="003366"/>
                </a:solidFill>
                <a:latin typeface="Verdana"/>
                <a:cs typeface="Verdana"/>
              </a:rPr>
              <a:t>In particular, identify any of the </a:t>
            </a:r>
            <a:r>
              <a:rPr lang="en-US" sz="2800" i="1" dirty="0" smtClean="0">
                <a:solidFill>
                  <a:srgbClr val="003366"/>
                </a:solidFill>
                <a:latin typeface="Verdana"/>
                <a:cs typeface="Verdana"/>
              </a:rPr>
              <a:t>Effective Mathematics Teaching Practices </a:t>
            </a:r>
            <a:r>
              <a:rPr lang="en-US" sz="2800" dirty="0" smtClean="0">
                <a:solidFill>
                  <a:srgbClr val="003366"/>
                </a:solidFill>
                <a:latin typeface="Verdana"/>
                <a:cs typeface="Verdana"/>
              </a:rPr>
              <a:t>that you notice Mr. Ziegler using.</a:t>
            </a:r>
          </a:p>
          <a:p>
            <a:pPr marL="0" indent="0">
              <a:buNone/>
            </a:pPr>
            <a:endParaRPr lang="en-US" sz="2000" dirty="0">
              <a:solidFill>
                <a:srgbClr val="003366"/>
              </a:solidFill>
              <a:latin typeface="Verdana"/>
              <a:cs typeface="Verdana"/>
            </a:endParaRPr>
          </a:p>
          <a:p>
            <a:pPr marL="0" indent="0">
              <a:buNone/>
            </a:pPr>
            <a:r>
              <a:rPr lang="en-US" sz="2800" i="1" dirty="0" smtClean="0">
                <a:solidFill>
                  <a:srgbClr val="003366"/>
                </a:solidFill>
                <a:latin typeface="Verdana"/>
                <a:cs typeface="Verdana"/>
              </a:rPr>
              <a:t>Also, record any questions that you have (wonderings)</a:t>
            </a:r>
            <a:endParaRPr lang="en-US" sz="2800" i="1" dirty="0">
              <a:solidFill>
                <a:srgbClr val="003366"/>
              </a:solidFill>
              <a:latin typeface="Verdana"/>
              <a:cs typeface="Verdana"/>
            </a:endParaRPr>
          </a:p>
        </p:txBody>
      </p:sp>
    </p:spTree>
    <p:extLst>
      <p:ext uri="{BB962C8B-B14F-4D97-AF65-F5344CB8AC3E}">
        <p14:creationId xmlns:p14="http://schemas.microsoft.com/office/powerpoint/2010/main" val="169527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123677"/>
            <a:ext cx="7859713" cy="14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SzPct val="25000"/>
              <a:defRPr/>
            </a:pPr>
            <a:r>
              <a:rPr lang="en-US" sz="4400" b="1" dirty="0">
                <a:solidFill>
                  <a:srgbClr val="003366"/>
                </a:solidFill>
                <a:latin typeface="+mj-lt"/>
                <a:ea typeface="Osaka" charset="0"/>
                <a:cs typeface="Osaka" charset="0"/>
              </a:rPr>
              <a:t>Key Features of </a:t>
            </a:r>
            <a:r>
              <a:rPr lang="en-US" sz="4400" b="1" dirty="0" smtClean="0">
                <a:solidFill>
                  <a:srgbClr val="003366"/>
                </a:solidFill>
                <a:latin typeface="+mj-lt"/>
                <a:ea typeface="Osaka" charset="0"/>
                <a:cs typeface="Osaka" charset="0"/>
              </a:rPr>
              <a:t>Minnesota Academic Standards</a:t>
            </a:r>
            <a:endParaRPr lang="en-US" sz="4400" b="1" dirty="0">
              <a:solidFill>
                <a:srgbClr val="003366"/>
              </a:solidFill>
              <a:latin typeface="+mj-lt"/>
              <a:ea typeface="+mj-ea"/>
              <a:cs typeface="+mj-cs"/>
            </a:endParaRPr>
          </a:p>
        </p:txBody>
      </p:sp>
      <p:sp>
        <p:nvSpPr>
          <p:cNvPr id="6" name="Shape 172"/>
          <p:cNvSpPr txBox="1">
            <a:spLocks/>
          </p:cNvSpPr>
          <p:nvPr/>
        </p:nvSpPr>
        <p:spPr>
          <a:xfrm>
            <a:off x="1037230" y="1600200"/>
            <a:ext cx="7375786" cy="4801274"/>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a:buFont typeface="Arial" panose="020B0604020202020204" pitchFamily="34" charset="0"/>
              <a:buChar char="•"/>
            </a:pPr>
            <a:r>
              <a:rPr lang="en-US" sz="3000" dirty="0">
                <a:solidFill>
                  <a:srgbClr val="002060"/>
                </a:solidFill>
              </a:rPr>
              <a:t>All students should learn </a:t>
            </a:r>
            <a:r>
              <a:rPr lang="en-US" sz="3000" dirty="0" smtClean="0">
                <a:solidFill>
                  <a:srgbClr val="002060"/>
                </a:solidFill>
              </a:rPr>
              <a:t>important mathematical </a:t>
            </a:r>
            <a:r>
              <a:rPr lang="en-US" sz="3000" dirty="0">
                <a:solidFill>
                  <a:srgbClr val="002060"/>
                </a:solidFill>
              </a:rPr>
              <a:t>concepts, skills, and relationships </a:t>
            </a:r>
            <a:r>
              <a:rPr lang="en-US" sz="3000" b="1" dirty="0">
                <a:solidFill>
                  <a:srgbClr val="FF0000"/>
                </a:solidFill>
              </a:rPr>
              <a:t>with </a:t>
            </a:r>
            <a:r>
              <a:rPr lang="en-US" sz="3000" b="1" dirty="0" smtClean="0">
                <a:solidFill>
                  <a:srgbClr val="FF0000"/>
                </a:solidFill>
              </a:rPr>
              <a:t>understanding</a:t>
            </a:r>
            <a:r>
              <a:rPr lang="en-US" sz="3000" dirty="0" smtClean="0">
                <a:solidFill>
                  <a:srgbClr val="002060"/>
                </a:solidFill>
              </a:rPr>
              <a:t>.</a:t>
            </a:r>
          </a:p>
          <a:p>
            <a:pPr>
              <a:buFont typeface="Arial" panose="020B0604020202020204" pitchFamily="34" charset="0"/>
              <a:buChar char="•"/>
            </a:pPr>
            <a:r>
              <a:rPr lang="en-US" sz="3000" dirty="0" smtClean="0">
                <a:solidFill>
                  <a:srgbClr val="002060"/>
                </a:solidFill>
              </a:rPr>
              <a:t>The </a:t>
            </a:r>
            <a:r>
              <a:rPr lang="en-US" sz="3000" dirty="0">
                <a:solidFill>
                  <a:srgbClr val="002060"/>
                </a:solidFill>
              </a:rPr>
              <a:t>standards </a:t>
            </a:r>
            <a:r>
              <a:rPr lang="en-US" sz="3000" dirty="0" smtClean="0">
                <a:solidFill>
                  <a:srgbClr val="002060"/>
                </a:solidFill>
              </a:rPr>
              <a:t>and benchmarks . . . describe </a:t>
            </a:r>
            <a:r>
              <a:rPr lang="en-US" sz="3000" dirty="0">
                <a:solidFill>
                  <a:srgbClr val="002060"/>
                </a:solidFill>
              </a:rPr>
              <a:t>a connected body of mathematical knowledge that </a:t>
            </a:r>
            <a:r>
              <a:rPr lang="en-US" sz="3000" dirty="0" smtClean="0">
                <a:solidFill>
                  <a:srgbClr val="002060"/>
                </a:solidFill>
              </a:rPr>
              <a:t>is acquired </a:t>
            </a:r>
            <a:r>
              <a:rPr lang="en-US" sz="3000" dirty="0">
                <a:solidFill>
                  <a:srgbClr val="002060"/>
                </a:solidFill>
              </a:rPr>
              <a:t>through the processes of problem solving, reasoning and proof, </a:t>
            </a:r>
            <a:r>
              <a:rPr lang="en-US" sz="3000" dirty="0" smtClean="0">
                <a:solidFill>
                  <a:srgbClr val="002060"/>
                </a:solidFill>
              </a:rPr>
              <a:t>communication ,connections</a:t>
            </a:r>
            <a:r>
              <a:rPr lang="en-US" sz="3000" dirty="0">
                <a:solidFill>
                  <a:srgbClr val="002060"/>
                </a:solidFill>
              </a:rPr>
              <a:t>, and representation.</a:t>
            </a:r>
            <a:endParaRPr lang="en-US" sz="3000" b="1" dirty="0">
              <a:solidFill>
                <a:srgbClr val="002060"/>
              </a:solidFill>
              <a:latin typeface="+mn-lt"/>
              <a:cs typeface="Calibri" pitchFamily="34" charset="0"/>
            </a:endParaRPr>
          </a:p>
        </p:txBody>
      </p:sp>
    </p:spTree>
    <p:extLst>
      <p:ext uri="{BB962C8B-B14F-4D97-AF65-F5344CB8AC3E}">
        <p14:creationId xmlns:p14="http://schemas.microsoft.com/office/powerpoint/2010/main" val="1306765382"/>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Video Clip 1</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2036" y="1524000"/>
            <a:ext cx="686456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43000" y="5682734"/>
            <a:ext cx="7757160" cy="584775"/>
          </a:xfrm>
          <a:prstGeom prst="rect">
            <a:avLst/>
          </a:prstGeom>
          <a:noFill/>
        </p:spPr>
        <p:txBody>
          <a:bodyPr wrap="square" rtlCol="0">
            <a:spAutoFit/>
          </a:bodyPr>
          <a:lstStyle/>
          <a:p>
            <a:r>
              <a:rPr lang="en-US" sz="1600" dirty="0" smtClean="0">
                <a:hlinkClick r:id="rId3"/>
              </a:rPr>
              <a:t>http://www.nctm.org/Conferences-and-Professional-Development/Principles-to-Actions-Toolkit/The-Case-of-Jeffrey-Ziegler-and-the-S-Pattern-Task/</a:t>
            </a:r>
            <a:endParaRPr lang="en-US" sz="1600" dirty="0"/>
          </a:p>
        </p:txBody>
      </p:sp>
    </p:spTree>
    <p:extLst>
      <p:ext uri="{BB962C8B-B14F-4D97-AF65-F5344CB8AC3E}">
        <p14:creationId xmlns:p14="http://schemas.microsoft.com/office/powerpoint/2010/main" val="5450219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smtClean="0"/>
          </a:p>
        </p:txBody>
      </p:sp>
      <p:sp>
        <p:nvSpPr>
          <p:cNvPr id="3" name="Title 2"/>
          <p:cNvSpPr>
            <a:spLocks noGrp="1"/>
          </p:cNvSpPr>
          <p:nvPr>
            <p:ph type="title"/>
          </p:nvPr>
        </p:nvSpPr>
        <p:spPr>
          <a:xfrm>
            <a:off x="1146628" y="120648"/>
            <a:ext cx="7768772" cy="1143000"/>
          </a:xfrm>
        </p:spPr>
        <p:txBody>
          <a:bodyPr>
            <a:normAutofit/>
          </a:bodyPr>
          <a:lstStyle/>
          <a:p>
            <a:r>
              <a:rPr lang="en-US" sz="2800" b="1" dirty="0" smtClean="0">
                <a:solidFill>
                  <a:srgbClr val="003366"/>
                </a:solidFill>
                <a:latin typeface="Verdana"/>
                <a:cs typeface="Verdana"/>
              </a:rPr>
              <a:t>Lens for Watching the Video Clip 1 </a:t>
            </a:r>
            <a:endParaRPr lang="en-US" sz="3200" b="1" dirty="0">
              <a:solidFill>
                <a:srgbClr val="003366"/>
              </a:solidFill>
              <a:latin typeface="Verdana"/>
              <a:cs typeface="Verdana"/>
            </a:endParaRPr>
          </a:p>
        </p:txBody>
      </p:sp>
      <p:sp>
        <p:nvSpPr>
          <p:cNvPr id="8" name="Content Placeholder 7"/>
          <p:cNvSpPr>
            <a:spLocks noGrp="1"/>
          </p:cNvSpPr>
          <p:nvPr>
            <p:ph idx="1"/>
          </p:nvPr>
        </p:nvSpPr>
        <p:spPr>
          <a:xfrm>
            <a:off x="1168398" y="1547018"/>
            <a:ext cx="7696201" cy="5158582"/>
          </a:xfrm>
        </p:spPr>
        <p:txBody>
          <a:bodyPr>
            <a:noAutofit/>
          </a:bodyPr>
          <a:lstStyle/>
          <a:p>
            <a:pPr marL="0" indent="0">
              <a:buNone/>
            </a:pPr>
            <a:r>
              <a:rPr lang="en-US" sz="2800" dirty="0" smtClean="0">
                <a:solidFill>
                  <a:srgbClr val="003366"/>
                </a:solidFill>
                <a:latin typeface="Verdana"/>
                <a:cs typeface="Verdana"/>
              </a:rPr>
              <a:t>As you watch the video, make note of what the teacher does as he interacts with groups 1 and 2.</a:t>
            </a:r>
          </a:p>
          <a:p>
            <a:pPr marL="0" indent="0">
              <a:buNone/>
            </a:pPr>
            <a:endParaRPr lang="en-US" sz="1800" dirty="0" smtClean="0">
              <a:solidFill>
                <a:srgbClr val="003366"/>
              </a:solidFill>
              <a:latin typeface="Verdana"/>
              <a:cs typeface="Verdana"/>
            </a:endParaRPr>
          </a:p>
          <a:p>
            <a:pPr marL="0" indent="0">
              <a:buNone/>
            </a:pPr>
            <a:r>
              <a:rPr lang="en-US" sz="2800" dirty="0" smtClean="0">
                <a:solidFill>
                  <a:srgbClr val="003366"/>
                </a:solidFill>
                <a:latin typeface="Verdana"/>
                <a:cs typeface="Verdana"/>
              </a:rPr>
              <a:t>In particular, identify any of the </a:t>
            </a:r>
            <a:r>
              <a:rPr lang="en-US" sz="2800" i="1" dirty="0" smtClean="0">
                <a:solidFill>
                  <a:srgbClr val="003366"/>
                </a:solidFill>
                <a:latin typeface="Verdana"/>
                <a:cs typeface="Verdana"/>
              </a:rPr>
              <a:t>Effective Mathematics Teaching Practices </a:t>
            </a:r>
            <a:r>
              <a:rPr lang="en-US" sz="2800" dirty="0" smtClean="0">
                <a:solidFill>
                  <a:srgbClr val="003366"/>
                </a:solidFill>
                <a:latin typeface="Verdana"/>
                <a:cs typeface="Verdana"/>
              </a:rPr>
              <a:t>that you notice Mr. Ziegler using.</a:t>
            </a:r>
          </a:p>
          <a:p>
            <a:pPr marL="0" indent="0">
              <a:buNone/>
            </a:pPr>
            <a:endParaRPr lang="en-US" sz="2000" dirty="0">
              <a:solidFill>
                <a:srgbClr val="003366"/>
              </a:solidFill>
              <a:latin typeface="Verdana"/>
              <a:cs typeface="Verdana"/>
            </a:endParaRPr>
          </a:p>
          <a:p>
            <a:pPr marL="0" indent="0">
              <a:buNone/>
            </a:pPr>
            <a:r>
              <a:rPr lang="en-US" sz="2800" i="1" dirty="0" smtClean="0">
                <a:solidFill>
                  <a:srgbClr val="003366"/>
                </a:solidFill>
                <a:latin typeface="Verdana"/>
                <a:cs typeface="Verdana"/>
              </a:rPr>
              <a:t>Also, record any questions that you have (wonderings)</a:t>
            </a:r>
            <a:endParaRPr lang="en-US" sz="2800" i="1" dirty="0">
              <a:solidFill>
                <a:srgbClr val="003366"/>
              </a:solidFill>
              <a:latin typeface="Verdana"/>
              <a:cs typeface="Verdana"/>
            </a:endParaRPr>
          </a:p>
        </p:txBody>
      </p:sp>
    </p:spTree>
    <p:extLst>
      <p:ext uri="{BB962C8B-B14F-4D97-AF65-F5344CB8AC3E}">
        <p14:creationId xmlns:p14="http://schemas.microsoft.com/office/powerpoint/2010/main" val="37598285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002060"/>
                </a:solidFill>
                <a:latin typeface="Verdana"/>
                <a:cs typeface="Verdana"/>
              </a:rPr>
              <a:t>Implement </a:t>
            </a:r>
            <a:r>
              <a:rPr lang="en-US" sz="2100" b="1" dirty="0" smtClean="0">
                <a:solidFill>
                  <a:srgbClr val="002060"/>
                </a:solidFill>
                <a:latin typeface="Verdana"/>
                <a:cs typeface="Verdana"/>
              </a:rPr>
              <a:t>tasks</a:t>
            </a:r>
            <a:r>
              <a:rPr lang="en-US" sz="2100" dirty="0" smtClean="0">
                <a:solidFill>
                  <a:srgbClr val="00206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6959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Use and Connect </a:t>
            </a:r>
          </a:p>
          <a:p>
            <a:pPr lvl="0" algn="ctr">
              <a:spcBef>
                <a:spcPct val="0"/>
              </a:spcBef>
              <a:defRPr/>
            </a:pPr>
            <a:r>
              <a:rPr lang="en-US" sz="2800" b="1" dirty="0" smtClean="0">
                <a:solidFill>
                  <a:srgbClr val="002060"/>
                </a:solidFill>
                <a:latin typeface="Verdana"/>
                <a:cs typeface="Verdana"/>
              </a:rPr>
              <a:t>Mathematical Representations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114300" indent="-114300">
              <a:buNone/>
            </a:pPr>
            <a:endParaRPr lang="en-US" sz="2000" dirty="0" smtClean="0">
              <a:solidFill>
                <a:schemeClr val="tx2"/>
              </a:solidFill>
              <a:latin typeface="Verdana"/>
              <a:cs typeface="Verdana"/>
            </a:endParaRPr>
          </a:p>
          <a:p>
            <a:pPr marL="114300" indent="-114300">
              <a:spcBef>
                <a:spcPts val="600"/>
              </a:spcBef>
              <a:buNone/>
            </a:pPr>
            <a:r>
              <a:rPr lang="en-US" sz="2000" dirty="0" smtClean="0">
                <a:solidFill>
                  <a:srgbClr val="002060"/>
                </a:solidFill>
                <a:latin typeface="Verdana"/>
                <a:cs typeface="Verdana"/>
              </a:rPr>
              <a:t>Different Representations should:</a:t>
            </a:r>
          </a:p>
          <a:p>
            <a:pPr marL="114300" indent="-114300">
              <a:spcBef>
                <a:spcPts val="600"/>
              </a:spcBef>
              <a:buNone/>
            </a:pPr>
            <a:endParaRPr lang="en-US" sz="2000" dirty="0" smtClean="0">
              <a:solidFill>
                <a:srgbClr val="002060"/>
              </a:solidFill>
              <a:latin typeface="Verdana"/>
              <a:cs typeface="Verdana"/>
            </a:endParaRPr>
          </a:p>
          <a:p>
            <a:pPr marL="342900" indent="-342900">
              <a:spcBef>
                <a:spcPts val="600"/>
              </a:spcBef>
              <a:buFont typeface="Arial"/>
              <a:buChar char="•"/>
            </a:pPr>
            <a:r>
              <a:rPr lang="en-US" sz="2000" dirty="0" smtClean="0">
                <a:solidFill>
                  <a:srgbClr val="002060"/>
                </a:solidFill>
                <a:latin typeface="Verdana"/>
                <a:cs typeface="Verdana"/>
              </a:rPr>
              <a:t>Be introduced, discussed, and connected;</a:t>
            </a:r>
          </a:p>
          <a:p>
            <a:pPr marL="342900" indent="-342900">
              <a:spcBef>
                <a:spcPts val="600"/>
              </a:spcBef>
              <a:buFont typeface="Arial"/>
              <a:buChar char="•"/>
            </a:pPr>
            <a:r>
              <a:rPr lang="en-US" sz="2000" dirty="0" smtClean="0">
                <a:solidFill>
                  <a:srgbClr val="002060"/>
                </a:solidFill>
                <a:latin typeface="Verdana"/>
                <a:cs typeface="Verdana"/>
              </a:rPr>
              <a:t>Focus students’ attention on the structure or essential features of mathematical ideas; and</a:t>
            </a:r>
          </a:p>
          <a:p>
            <a:pPr marL="342900" indent="-342900">
              <a:spcBef>
                <a:spcPts val="600"/>
              </a:spcBef>
              <a:buFont typeface="Arial"/>
              <a:buChar char="•"/>
            </a:pPr>
            <a:r>
              <a:rPr lang="en-US" sz="2000" dirty="0" smtClean="0">
                <a:solidFill>
                  <a:srgbClr val="002060"/>
                </a:solidFill>
                <a:latin typeface="Verdana"/>
                <a:cs typeface="Verdana"/>
              </a:rPr>
              <a:t>Support students’ ability to justify and explain their reasoning.</a:t>
            </a:r>
          </a:p>
          <a:p>
            <a:endParaRPr lang="en-US" sz="2000" dirty="0" smtClean="0">
              <a:solidFill>
                <a:schemeClr val="tx2"/>
              </a:solidFill>
              <a:latin typeface="Verdana"/>
              <a:cs typeface="Verdana"/>
            </a:endParaRPr>
          </a:p>
          <a:p>
            <a:r>
              <a:rPr lang="en-US" sz="2000" i="1" dirty="0" smtClean="0">
                <a:solidFill>
                  <a:srgbClr val="002060"/>
                </a:solidFill>
                <a:latin typeface="Verdana"/>
                <a:ea typeface="ＭＳ Ｐゴシック" charset="0"/>
                <a:cs typeface="Verdana"/>
              </a:rPr>
              <a:t>Strengthening the ability to move between and among these representations improves the growth of children’s concepts.</a:t>
            </a:r>
          </a:p>
          <a:p>
            <a:pPr algn="r">
              <a:lnSpc>
                <a:spcPct val="90000"/>
              </a:lnSpc>
            </a:pPr>
            <a:r>
              <a:rPr lang="en-US" dirty="0" smtClean="0">
                <a:solidFill>
                  <a:schemeClr val="tx2"/>
                </a:solidFill>
                <a:latin typeface="Verdana"/>
                <a:ea typeface="ＭＳ Ｐゴシック" charset="0"/>
                <a:cs typeface="Verdana"/>
              </a:rPr>
              <a:t>Lesh, Post, Behr, 1987 </a:t>
            </a:r>
            <a:endParaRPr lang="en-US" dirty="0" smtClean="0">
              <a:solidFill>
                <a:schemeClr val="tx2"/>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5"/>
          <a:srcRect l="9285" r="10559"/>
          <a:stretch/>
        </p:blipFill>
        <p:spPr>
          <a:xfrm>
            <a:off x="6619174" y="1268410"/>
            <a:ext cx="2364134" cy="1519238"/>
          </a:xfrm>
          <a:prstGeom prst="rect">
            <a:avLst/>
          </a:prstGeom>
          <a:solidFill>
            <a:schemeClr val="accent1"/>
          </a:solidFill>
        </p:spPr>
      </p:pic>
    </p:spTree>
    <p:extLst>
      <p:ext uri="{BB962C8B-B14F-4D97-AF65-F5344CB8AC3E}">
        <p14:creationId xmlns:p14="http://schemas.microsoft.com/office/powerpoint/2010/main" val="382617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smtClean="0"/>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914400" y="120648"/>
            <a:ext cx="8229600" cy="1143000"/>
          </a:xfrm>
        </p:spPr>
        <p:txBody>
          <a:bodyPr>
            <a:noAutofit/>
          </a:bodyPr>
          <a:lstStyle/>
          <a:p>
            <a:r>
              <a:rPr lang="en-US" sz="3200" b="1" dirty="0" smtClean="0">
                <a:solidFill>
                  <a:srgbClr val="003366"/>
                </a:solidFill>
                <a:latin typeface="Verdana"/>
                <a:cs typeface="Verdana"/>
              </a:rPr>
              <a:t>Lens for Watching the Video </a:t>
            </a:r>
            <a:br>
              <a:rPr lang="en-US" sz="3200" b="1" dirty="0" smtClean="0">
                <a:solidFill>
                  <a:srgbClr val="003366"/>
                </a:solidFill>
                <a:latin typeface="Verdana"/>
                <a:cs typeface="Verdana"/>
              </a:rPr>
            </a:br>
            <a:r>
              <a:rPr lang="en-US" sz="3200" b="1" dirty="0" smtClean="0">
                <a:solidFill>
                  <a:srgbClr val="003366"/>
                </a:solidFill>
                <a:latin typeface="Verdana"/>
                <a:cs typeface="Verdana"/>
              </a:rPr>
              <a:t>Clip 2</a:t>
            </a:r>
            <a:endParaRPr lang="en-US" sz="3200" b="1" dirty="0">
              <a:solidFill>
                <a:srgbClr val="003366"/>
              </a:solidFill>
              <a:latin typeface="Verdana"/>
              <a:cs typeface="Verdana"/>
            </a:endParaRPr>
          </a:p>
        </p:txBody>
      </p:sp>
      <p:sp>
        <p:nvSpPr>
          <p:cNvPr id="8" name="Content Placeholder 7"/>
          <p:cNvSpPr>
            <a:spLocks noGrp="1"/>
          </p:cNvSpPr>
          <p:nvPr>
            <p:ph idx="1"/>
          </p:nvPr>
        </p:nvSpPr>
        <p:spPr>
          <a:xfrm>
            <a:off x="1519502" y="1825811"/>
            <a:ext cx="7056120" cy="4525963"/>
          </a:xfrm>
        </p:spPr>
        <p:txBody>
          <a:bodyPr>
            <a:normAutofit/>
          </a:bodyPr>
          <a:lstStyle/>
          <a:p>
            <a:pPr marL="0" indent="0">
              <a:buNone/>
            </a:pPr>
            <a:r>
              <a:rPr lang="en-US" sz="2400" dirty="0" smtClean="0">
                <a:solidFill>
                  <a:srgbClr val="003366"/>
                </a:solidFill>
                <a:latin typeface="Verdana"/>
                <a:cs typeface="Verdana"/>
              </a:rPr>
              <a:t>In the second video clip Mr. Ziegler visits Groups 1 and 2 for a second time. </a:t>
            </a:r>
          </a:p>
          <a:p>
            <a:pPr marL="0" indent="0">
              <a:buNone/>
            </a:pPr>
            <a:endParaRPr lang="en-US" sz="2400" dirty="0">
              <a:solidFill>
                <a:srgbClr val="003366"/>
              </a:solidFill>
              <a:latin typeface="Verdana"/>
              <a:cs typeface="Verdana"/>
            </a:endParaRPr>
          </a:p>
          <a:p>
            <a:pPr marL="0" indent="0">
              <a:buNone/>
            </a:pPr>
            <a:r>
              <a:rPr lang="en-US" sz="2400" dirty="0" smtClean="0">
                <a:solidFill>
                  <a:srgbClr val="003366"/>
                </a:solidFill>
                <a:latin typeface="Verdana"/>
                <a:cs typeface="Verdana"/>
              </a:rPr>
              <a:t>Considering the teacher’s actions and interactions with Groups 1 and 2 in both clips, identify what the teacher does to support his student’s productive struggle.</a:t>
            </a:r>
            <a:endParaRPr lang="en-US" sz="2400" b="1" i="1" dirty="0">
              <a:solidFill>
                <a:srgbClr val="003366"/>
              </a:solidFill>
              <a:latin typeface="Verdana"/>
              <a:ea typeface="ＭＳ Ｐゴシック" charset="0"/>
              <a:cs typeface="Verdana"/>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442" y="6324489"/>
            <a:ext cx="2444798" cy="408943"/>
          </a:xfrm>
          <a:prstGeom prst="rect">
            <a:avLst/>
          </a:prstGeom>
        </p:spPr>
      </p:pic>
    </p:spTree>
    <p:extLst>
      <p:ext uri="{BB962C8B-B14F-4D97-AF65-F5344CB8AC3E}">
        <p14:creationId xmlns:p14="http://schemas.microsoft.com/office/powerpoint/2010/main" val="9078832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Video Clip 2</a:t>
            </a:r>
            <a:endParaRPr lang="en-US" dirty="0"/>
          </a:p>
        </p:txBody>
      </p:sp>
      <p:sp>
        <p:nvSpPr>
          <p:cNvPr id="6" name="TextBox 5"/>
          <p:cNvSpPr txBox="1"/>
          <p:nvPr/>
        </p:nvSpPr>
        <p:spPr>
          <a:xfrm>
            <a:off x="1143000" y="5682734"/>
            <a:ext cx="8226996" cy="615553"/>
          </a:xfrm>
          <a:prstGeom prst="rect">
            <a:avLst/>
          </a:prstGeom>
          <a:noFill/>
        </p:spPr>
        <p:txBody>
          <a:bodyPr wrap="none" rtlCol="0">
            <a:spAutoFit/>
          </a:bodyPr>
          <a:lstStyle/>
          <a:p>
            <a:r>
              <a:rPr lang="en-US" sz="1600" dirty="0" smtClean="0">
                <a:hlinkClick r:id="rId2"/>
              </a:rPr>
              <a:t>http://www.nctm.org/Conferences-and-Professional-Development/Principles-to-Actions-Toolkit/</a:t>
            </a:r>
            <a:br>
              <a:rPr lang="en-US" sz="1600" dirty="0" smtClean="0">
                <a:hlinkClick r:id="rId2"/>
              </a:rPr>
            </a:br>
            <a:r>
              <a:rPr lang="en-US" sz="1600" dirty="0" smtClean="0">
                <a:hlinkClick r:id="rId2"/>
              </a:rPr>
              <a:t>The-Case-of-Jeffrey-Ziegler-and-the-S-Pattern-Task</a:t>
            </a:r>
            <a:r>
              <a:rPr lang="en-US" dirty="0" smtClean="0">
                <a:hlinkClick r:id="rId2"/>
              </a:rPr>
              <a:t>/</a:t>
            </a:r>
            <a:endParaRPr lang="en-US" dirty="0"/>
          </a:p>
        </p:txBody>
      </p:sp>
      <p:pic>
        <p:nvPicPr>
          <p:cNvPr id="3" name="Picture 2"/>
          <p:cNvPicPr>
            <a:picLocks noChangeAspect="1"/>
          </p:cNvPicPr>
          <p:nvPr/>
        </p:nvPicPr>
        <p:blipFill>
          <a:blip r:embed="rId3"/>
          <a:stretch>
            <a:fillRect/>
          </a:stretch>
        </p:blipFill>
        <p:spPr>
          <a:xfrm>
            <a:off x="1387364" y="1496377"/>
            <a:ext cx="7282545" cy="3931920"/>
          </a:xfrm>
          <a:prstGeom prst="rect">
            <a:avLst/>
          </a:prstGeom>
        </p:spPr>
      </p:pic>
    </p:spTree>
    <p:extLst>
      <p:ext uri="{BB962C8B-B14F-4D97-AF65-F5344CB8AC3E}">
        <p14:creationId xmlns:p14="http://schemas.microsoft.com/office/powerpoint/2010/main" val="34116481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smtClean="0"/>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914400" y="120648"/>
            <a:ext cx="8229600" cy="1143000"/>
          </a:xfrm>
        </p:spPr>
        <p:txBody>
          <a:bodyPr>
            <a:noAutofit/>
          </a:bodyPr>
          <a:lstStyle/>
          <a:p>
            <a:r>
              <a:rPr lang="en-US" sz="3200" b="1" dirty="0" smtClean="0">
                <a:solidFill>
                  <a:srgbClr val="003366"/>
                </a:solidFill>
                <a:latin typeface="Verdana"/>
                <a:cs typeface="Verdana"/>
              </a:rPr>
              <a:t>Lens for Watching the Video </a:t>
            </a:r>
            <a:br>
              <a:rPr lang="en-US" sz="3200" b="1" dirty="0" smtClean="0">
                <a:solidFill>
                  <a:srgbClr val="003366"/>
                </a:solidFill>
                <a:latin typeface="Verdana"/>
                <a:cs typeface="Verdana"/>
              </a:rPr>
            </a:br>
            <a:r>
              <a:rPr lang="en-US" sz="3200" b="1" dirty="0" smtClean="0">
                <a:solidFill>
                  <a:srgbClr val="003366"/>
                </a:solidFill>
                <a:latin typeface="Verdana"/>
                <a:cs typeface="Verdana"/>
              </a:rPr>
              <a:t>Clip 2</a:t>
            </a:r>
            <a:endParaRPr lang="en-US" sz="3200" b="1" dirty="0">
              <a:solidFill>
                <a:srgbClr val="003366"/>
              </a:solidFill>
              <a:latin typeface="Verdana"/>
              <a:cs typeface="Verdana"/>
            </a:endParaRPr>
          </a:p>
        </p:txBody>
      </p:sp>
      <p:sp>
        <p:nvSpPr>
          <p:cNvPr id="8" name="Content Placeholder 7"/>
          <p:cNvSpPr>
            <a:spLocks noGrp="1"/>
          </p:cNvSpPr>
          <p:nvPr>
            <p:ph idx="1"/>
          </p:nvPr>
        </p:nvSpPr>
        <p:spPr>
          <a:xfrm>
            <a:off x="1519502" y="1825811"/>
            <a:ext cx="7056120" cy="4525963"/>
          </a:xfrm>
        </p:spPr>
        <p:txBody>
          <a:bodyPr>
            <a:normAutofit/>
          </a:bodyPr>
          <a:lstStyle/>
          <a:p>
            <a:pPr marL="0" indent="0">
              <a:buNone/>
            </a:pPr>
            <a:r>
              <a:rPr lang="en-US" sz="2400" dirty="0" smtClean="0">
                <a:solidFill>
                  <a:srgbClr val="003366"/>
                </a:solidFill>
                <a:latin typeface="Verdana"/>
                <a:cs typeface="Verdana"/>
              </a:rPr>
              <a:t>In the second video clip Mr. Ziegler visits Groups 1 and 2 for a second time. </a:t>
            </a:r>
          </a:p>
          <a:p>
            <a:pPr marL="0" indent="0">
              <a:buNone/>
            </a:pPr>
            <a:endParaRPr lang="en-US" sz="2400" dirty="0">
              <a:solidFill>
                <a:srgbClr val="003366"/>
              </a:solidFill>
              <a:latin typeface="Verdana"/>
              <a:cs typeface="Verdana"/>
            </a:endParaRPr>
          </a:p>
          <a:p>
            <a:pPr marL="0" indent="0">
              <a:buNone/>
            </a:pPr>
            <a:r>
              <a:rPr lang="en-US" sz="2400" dirty="0" smtClean="0">
                <a:solidFill>
                  <a:srgbClr val="003366"/>
                </a:solidFill>
                <a:latin typeface="Verdana"/>
                <a:cs typeface="Verdana"/>
              </a:rPr>
              <a:t>Considering the teacher’s actions and interactions with Groups 1 and 2 in both clips, identify what the teacher does to support his student’s productive struggle.</a:t>
            </a:r>
            <a:endParaRPr lang="en-US" sz="2400" b="1" i="1" dirty="0">
              <a:solidFill>
                <a:srgbClr val="003366"/>
              </a:solidFill>
              <a:latin typeface="Verdana"/>
              <a:ea typeface="ＭＳ Ｐゴシック" charset="0"/>
              <a:cs typeface="Verdana"/>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442" y="6324489"/>
            <a:ext cx="2444798" cy="408943"/>
          </a:xfrm>
          <a:prstGeom prst="rect">
            <a:avLst/>
          </a:prstGeom>
        </p:spPr>
      </p:pic>
    </p:spTree>
    <p:extLst>
      <p:ext uri="{BB962C8B-B14F-4D97-AF65-F5344CB8AC3E}">
        <p14:creationId xmlns:p14="http://schemas.microsoft.com/office/powerpoint/2010/main" val="3280101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597864" y="1581150"/>
            <a:ext cx="7286625" cy="4191000"/>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000" dirty="0" smtClean="0">
                <a:solidFill>
                  <a:srgbClr val="002060"/>
                </a:solidFill>
                <a:latin typeface="Verdana"/>
                <a:cs typeface="Verdana"/>
              </a:rPr>
              <a:t>Establish mathematics </a:t>
            </a:r>
            <a:r>
              <a:rPr lang="en-US" sz="2000" b="1" dirty="0" smtClean="0">
                <a:solidFill>
                  <a:srgbClr val="002060"/>
                </a:solidFill>
                <a:latin typeface="Verdana"/>
                <a:cs typeface="Verdana"/>
              </a:rPr>
              <a:t>goals</a:t>
            </a:r>
            <a:r>
              <a:rPr lang="en-US" sz="20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000" dirty="0" smtClean="0">
                <a:solidFill>
                  <a:srgbClr val="002060"/>
                </a:solidFill>
                <a:latin typeface="Verdana"/>
                <a:cs typeface="Verdana"/>
              </a:rPr>
              <a:t>Implement </a:t>
            </a:r>
            <a:r>
              <a:rPr lang="en-US" sz="2000" b="1" dirty="0" smtClean="0">
                <a:solidFill>
                  <a:srgbClr val="002060"/>
                </a:solidFill>
                <a:latin typeface="Verdana"/>
                <a:cs typeface="Verdana"/>
              </a:rPr>
              <a:t>tasks</a:t>
            </a:r>
            <a:r>
              <a:rPr lang="en-US" sz="2000" dirty="0" smtClean="0">
                <a:solidFill>
                  <a:srgbClr val="002060"/>
                </a:solidFill>
                <a:latin typeface="Verdana"/>
                <a:cs typeface="Verdana"/>
              </a:rPr>
              <a:t> that promote reasoning and problem solving. </a:t>
            </a:r>
          </a:p>
          <a:p>
            <a:pPr marL="693738" lvl="0" indent="-579438">
              <a:spcAft>
                <a:spcPts val="600"/>
              </a:spcAft>
              <a:buFont typeface="+mj-lt"/>
              <a:buAutoNum type="arabicPeriod"/>
            </a:pPr>
            <a:r>
              <a:rPr lang="en-US" sz="2000" dirty="0" smtClean="0">
                <a:solidFill>
                  <a:srgbClr val="002060"/>
                </a:solidFill>
                <a:latin typeface="Verdana"/>
                <a:cs typeface="Verdana"/>
              </a:rPr>
              <a:t>Use and connect mathematical </a:t>
            </a:r>
            <a:r>
              <a:rPr lang="en-US" sz="20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000" dirty="0" smtClean="0">
                <a:solidFill>
                  <a:srgbClr val="002060"/>
                </a:solidFill>
                <a:latin typeface="Verdana"/>
                <a:cs typeface="Verdana"/>
              </a:rPr>
              <a:t>Facilitate meaningful mathematical </a:t>
            </a:r>
            <a:r>
              <a:rPr lang="en-US" sz="2000" b="1" dirty="0" smtClean="0">
                <a:solidFill>
                  <a:srgbClr val="002060"/>
                </a:solidFill>
                <a:latin typeface="Verdana"/>
                <a:cs typeface="Verdana"/>
              </a:rPr>
              <a:t>discourse</a:t>
            </a:r>
            <a:r>
              <a:rPr lang="en-US" sz="2000" i="1" dirty="0" smtClean="0">
                <a:solidFill>
                  <a:srgbClr val="002060"/>
                </a:solidFill>
                <a:latin typeface="Verdana"/>
                <a:cs typeface="Verdana"/>
              </a:rPr>
              <a:t>. </a:t>
            </a:r>
          </a:p>
          <a:p>
            <a:pPr marL="693738" lvl="0" indent="-579438">
              <a:spcAft>
                <a:spcPts val="600"/>
              </a:spcAft>
              <a:buFont typeface="+mj-lt"/>
              <a:buAutoNum type="arabicPeriod"/>
            </a:pPr>
            <a:r>
              <a:rPr lang="en-US" sz="2000" dirty="0" smtClean="0">
                <a:solidFill>
                  <a:srgbClr val="002060"/>
                </a:solidFill>
                <a:latin typeface="Verdana"/>
                <a:cs typeface="Verdana"/>
              </a:rPr>
              <a:t>Pose purposeful </a:t>
            </a:r>
            <a:r>
              <a:rPr lang="en-US" sz="2000" b="1" dirty="0" smtClean="0">
                <a:solidFill>
                  <a:srgbClr val="002060"/>
                </a:solidFill>
                <a:latin typeface="Verdana"/>
                <a:cs typeface="Verdana"/>
              </a:rPr>
              <a:t>questions</a:t>
            </a:r>
            <a:r>
              <a:rPr lang="en-US" sz="2000" dirty="0" smtClean="0">
                <a:solidFill>
                  <a:srgbClr val="002060"/>
                </a:solidFill>
                <a:latin typeface="Verdana"/>
                <a:cs typeface="Verdana"/>
              </a:rPr>
              <a:t>.</a:t>
            </a:r>
          </a:p>
          <a:p>
            <a:pPr marL="693738" lvl="0" indent="-579438">
              <a:spcAft>
                <a:spcPts val="600"/>
              </a:spcAft>
              <a:buFont typeface="+mj-lt"/>
              <a:buAutoNum type="arabicPeriod"/>
            </a:pPr>
            <a:r>
              <a:rPr lang="en-US" sz="2000" dirty="0" smtClean="0">
                <a:solidFill>
                  <a:srgbClr val="002060"/>
                </a:solidFill>
                <a:latin typeface="Verdana"/>
                <a:cs typeface="Verdana"/>
              </a:rPr>
              <a:t>Build </a:t>
            </a:r>
            <a:r>
              <a:rPr lang="en-US" sz="2000" b="1" dirty="0" smtClean="0">
                <a:solidFill>
                  <a:srgbClr val="002060"/>
                </a:solidFill>
                <a:latin typeface="Verdana"/>
                <a:cs typeface="Verdana"/>
              </a:rPr>
              <a:t>procedural fluency </a:t>
            </a:r>
            <a:r>
              <a:rPr lang="en-US" sz="2000" dirty="0" smtClean="0">
                <a:solidFill>
                  <a:srgbClr val="002060"/>
                </a:solidFill>
                <a:latin typeface="Verdana"/>
                <a:cs typeface="Verdana"/>
              </a:rPr>
              <a:t>from conceptual understanding.</a:t>
            </a:r>
          </a:p>
          <a:p>
            <a:pPr marL="804863" lvl="0" indent="-696913">
              <a:spcAft>
                <a:spcPts val="600"/>
              </a:spcAft>
              <a:buFont typeface="+mj-lt"/>
              <a:buAutoNum type="arabicPeriod"/>
            </a:pPr>
            <a:r>
              <a:rPr lang="en-US" sz="2000" b="1" i="1" dirty="0" smtClean="0">
                <a:solidFill>
                  <a:schemeClr val="accent4">
                    <a:lumMod val="75000"/>
                  </a:schemeClr>
                </a:solidFill>
                <a:latin typeface="Verdana"/>
                <a:cs typeface="Verdana"/>
              </a:rPr>
              <a:t>Support productive struggle in learning mathematics. </a:t>
            </a:r>
          </a:p>
          <a:p>
            <a:pPr marL="693738" lvl="0" indent="-579438">
              <a:spcAft>
                <a:spcPts val="600"/>
              </a:spcAft>
              <a:buFont typeface="+mj-lt"/>
              <a:buAutoNum type="arabicPeriod"/>
            </a:pPr>
            <a:r>
              <a:rPr lang="en-US" sz="2000" b="1" dirty="0" smtClean="0">
                <a:solidFill>
                  <a:srgbClr val="002060"/>
                </a:solidFill>
                <a:latin typeface="Verdana"/>
                <a:cs typeface="Verdana"/>
              </a:rPr>
              <a:t>Elicit and use evidence </a:t>
            </a:r>
            <a:r>
              <a:rPr lang="en-US" sz="20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7" name="Bent Arrow 6"/>
          <p:cNvSpPr/>
          <p:nvPr/>
        </p:nvSpPr>
        <p:spPr>
          <a:xfrm>
            <a:off x="921022" y="1581150"/>
            <a:ext cx="552208" cy="3100844"/>
          </a:xfrm>
          <a:prstGeom prst="bentArrow">
            <a:avLst/>
          </a:prstGeom>
          <a:solidFill>
            <a:srgbClr val="40315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a:off x="1100022" y="2067048"/>
            <a:ext cx="373207" cy="261494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a:off x="1249278" y="2764369"/>
            <a:ext cx="369128" cy="1917625"/>
          </a:xfrm>
          <a:prstGeom prst="bentArrow">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a:off x="1373633" y="3511496"/>
            <a:ext cx="344367" cy="1170498"/>
          </a:xfrm>
          <a:prstGeom prst="bent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flipV="1">
            <a:off x="1498126" y="4681994"/>
            <a:ext cx="323682" cy="846743"/>
          </a:xfrm>
          <a:prstGeom prst="ben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5707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7"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37923" y="274638"/>
            <a:ext cx="7677150" cy="1143000"/>
          </a:xfrm>
        </p:spPr>
        <p:txBody>
          <a:bodyPr>
            <a:normAutofit/>
          </a:bodyPr>
          <a:lstStyle/>
          <a:p>
            <a:r>
              <a:rPr lang="en-US" sz="4000" b="1" dirty="0" smtClean="0">
                <a:solidFill>
                  <a:srgbClr val="003366"/>
                </a:solidFill>
              </a:rPr>
              <a:t>Planning with the Student in Mind</a:t>
            </a:r>
            <a:endParaRPr lang="en-US" sz="4800" b="1" dirty="0" smtClean="0">
              <a:solidFill>
                <a:srgbClr val="003366"/>
              </a:solidFill>
            </a:endParaRPr>
          </a:p>
        </p:txBody>
      </p:sp>
      <p:sp>
        <p:nvSpPr>
          <p:cNvPr id="140291" name="Rectangle 3"/>
          <p:cNvSpPr>
            <a:spLocks noGrp="1" noChangeArrowheads="1"/>
          </p:cNvSpPr>
          <p:nvPr>
            <p:ph idx="1"/>
          </p:nvPr>
        </p:nvSpPr>
        <p:spPr>
          <a:xfrm>
            <a:off x="1009650" y="1600200"/>
            <a:ext cx="7677150" cy="4525963"/>
          </a:xfrm>
        </p:spPr>
        <p:txBody>
          <a:bodyPr>
            <a:normAutofit fontScale="92500" lnSpcReduction="10000"/>
          </a:bodyPr>
          <a:lstStyle/>
          <a:p>
            <a:pPr>
              <a:lnSpc>
                <a:spcPct val="90000"/>
              </a:lnSpc>
            </a:pPr>
            <a:r>
              <a:rPr lang="en-US" sz="3000" dirty="0" smtClean="0">
                <a:solidFill>
                  <a:srgbClr val="003366"/>
                </a:solidFill>
              </a:rPr>
              <a:t>Anticipate solutions, thoughts, and responses that students might develop as they struggle with the problem</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Generate questions that could be asked to promote student thinking during the lesson, and consider the kinds of guidance that could be given to students who showed one or another types of misconception in their thinking</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Determine how to end the lesson so as to advance students’ understanding </a:t>
            </a:r>
          </a:p>
          <a:p>
            <a:pPr lvl="1">
              <a:lnSpc>
                <a:spcPct val="90000"/>
              </a:lnSpc>
              <a:buFontTx/>
              <a:buNone/>
            </a:pPr>
            <a:r>
              <a:rPr lang="en-US" dirty="0" smtClean="0"/>
              <a:t>                                      	                   </a:t>
            </a:r>
            <a:r>
              <a:rPr lang="en-US" sz="2000" dirty="0" smtClean="0">
                <a:solidFill>
                  <a:srgbClr val="003366"/>
                </a:solidFill>
              </a:rPr>
              <a:t>Stigler &amp; Hiebert, 1997</a:t>
            </a:r>
          </a:p>
        </p:txBody>
      </p:sp>
      <p:grpSp>
        <p:nvGrpSpPr>
          <p:cNvPr id="6" name="Group 5"/>
          <p:cNvGrpSpPr/>
          <p:nvPr/>
        </p:nvGrpSpPr>
        <p:grpSpPr>
          <a:xfrm>
            <a:off x="1" y="-23724"/>
            <a:ext cx="1020617" cy="6894423"/>
            <a:chOff x="1" y="-23724"/>
            <a:chExt cx="1020617" cy="6894423"/>
          </a:xfrm>
        </p:grpSpPr>
        <p:pic>
          <p:nvPicPr>
            <p:cNvPr id="7" name="Picture 6"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8" name="Picture 7"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9788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FF0000"/>
                </a:solidFill>
                <a:latin typeface="Verdana"/>
                <a:cs typeface="Verdana"/>
              </a:rPr>
              <a:t>Implement </a:t>
            </a:r>
            <a:r>
              <a:rPr lang="en-US" sz="2100" b="1" dirty="0" smtClean="0">
                <a:solidFill>
                  <a:srgbClr val="FF0000"/>
                </a:solidFill>
                <a:latin typeface="Verdana"/>
                <a:cs typeface="Verdana"/>
              </a:rPr>
              <a:t>tasks</a:t>
            </a:r>
            <a:r>
              <a:rPr lang="en-US" sz="2100" dirty="0" smtClean="0">
                <a:solidFill>
                  <a:srgbClr val="FF000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FF0000"/>
                </a:solidFill>
                <a:latin typeface="Verdana"/>
                <a:cs typeface="Verdana"/>
              </a:rPr>
              <a:t>Support </a:t>
            </a:r>
            <a:r>
              <a:rPr lang="en-US" sz="2100" b="1" dirty="0" smtClean="0">
                <a:solidFill>
                  <a:srgbClr val="FF0000"/>
                </a:solidFill>
                <a:latin typeface="Verdana"/>
                <a:cs typeface="Verdana"/>
              </a:rPr>
              <a:t>productive struggle</a:t>
            </a:r>
            <a:r>
              <a:rPr lang="en-US" sz="2100" dirty="0" smtClean="0">
                <a:solidFill>
                  <a:srgbClr val="FF000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353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219200" y="152400"/>
            <a:ext cx="7467600" cy="1143000"/>
          </a:xfrm>
        </p:spPr>
        <p:txBody>
          <a:bodyPr>
            <a:normAutofit fontScale="90000"/>
          </a:bodyPr>
          <a:lstStyle/>
          <a:p>
            <a:r>
              <a:rPr lang="en-US" sz="4000" b="1" dirty="0" smtClean="0">
                <a:solidFill>
                  <a:srgbClr val="002060"/>
                </a:solidFill>
                <a:latin typeface="+mj-lt"/>
                <a:ea typeface="ＭＳ Ｐゴシック" pitchFamily="34" charset="-128"/>
                <a:cs typeface="Century Gothic" pitchFamily="34" charset="0"/>
              </a:rPr>
              <a:t>Curriculum Standards, </a:t>
            </a:r>
            <a:br>
              <a:rPr lang="en-US" sz="4000" b="1" dirty="0" smtClean="0">
                <a:solidFill>
                  <a:srgbClr val="002060"/>
                </a:solidFill>
                <a:latin typeface="+mj-lt"/>
                <a:ea typeface="ＭＳ Ｐゴシック" pitchFamily="34" charset="-128"/>
                <a:cs typeface="Century Gothic" pitchFamily="34" charset="0"/>
              </a:rPr>
            </a:br>
            <a:r>
              <a:rPr lang="en-US" sz="4000" b="1" dirty="0" smtClean="0">
                <a:solidFill>
                  <a:srgbClr val="002060"/>
                </a:solidFill>
                <a:latin typeface="+mj-lt"/>
                <a:ea typeface="ＭＳ Ｐゴシック" pitchFamily="34" charset="-128"/>
                <a:cs typeface="Century Gothic" pitchFamily="34" charset="0"/>
              </a:rPr>
              <a:t>Not Assessment Standards</a:t>
            </a:r>
          </a:p>
        </p:txBody>
      </p:sp>
      <p:sp>
        <p:nvSpPr>
          <p:cNvPr id="3" name="Content Placeholder 2"/>
          <p:cNvSpPr>
            <a:spLocks noGrp="1"/>
          </p:cNvSpPr>
          <p:nvPr>
            <p:ph idx="1"/>
          </p:nvPr>
        </p:nvSpPr>
        <p:spPr>
          <a:xfrm>
            <a:off x="1219200" y="1600200"/>
            <a:ext cx="7543800" cy="4525963"/>
          </a:xfrm>
        </p:spPr>
        <p:txBody>
          <a:bodyPr>
            <a:noAutofit/>
          </a:bodyPr>
          <a:lstStyle/>
          <a:p>
            <a:pPr marL="742950" indent="-742950">
              <a:buNone/>
            </a:pPr>
            <a:r>
              <a:rPr lang="en-US" sz="2400" dirty="0" smtClean="0"/>
              <a:t>K1.1. </a:t>
            </a:r>
            <a:r>
              <a:rPr lang="en-US" sz="2400" b="1" dirty="0" smtClean="0">
                <a:solidFill>
                  <a:srgbClr val="FF0000"/>
                </a:solidFill>
              </a:rPr>
              <a:t>Understand</a:t>
            </a:r>
            <a:r>
              <a:rPr lang="en-US" sz="2400" dirty="0" smtClean="0"/>
              <a:t> the relationship</a:t>
            </a:r>
            <a:r>
              <a:rPr lang="en-US" sz="2400" dirty="0"/>
              <a:t> </a:t>
            </a:r>
            <a:r>
              <a:rPr lang="en-US" sz="2400" dirty="0" smtClean="0"/>
              <a:t>between quantities and whole numbers </a:t>
            </a:r>
            <a:r>
              <a:rPr lang="en-US" sz="2400" dirty="0"/>
              <a:t>up to 31</a:t>
            </a:r>
            <a:r>
              <a:rPr lang="en-US" sz="2400" dirty="0" smtClean="0"/>
              <a:t>.</a:t>
            </a:r>
          </a:p>
          <a:p>
            <a:pPr marL="742950" indent="-742950">
              <a:buNone/>
            </a:pPr>
            <a:r>
              <a:rPr lang="en-US" sz="2400" dirty="0" smtClean="0">
                <a:solidFill>
                  <a:srgbClr val="002060"/>
                </a:solidFill>
              </a:rPr>
              <a:t>3.1.3. </a:t>
            </a:r>
            <a:r>
              <a:rPr lang="en-US" sz="2400" b="1" dirty="0" smtClean="0">
                <a:solidFill>
                  <a:srgbClr val="FF0000"/>
                </a:solidFill>
              </a:rPr>
              <a:t>Understand</a:t>
            </a:r>
            <a:r>
              <a:rPr lang="en-US" sz="2400" dirty="0" smtClean="0"/>
              <a:t> meanings and uses </a:t>
            </a:r>
            <a:r>
              <a:rPr lang="en-US" sz="2400" dirty="0"/>
              <a:t>of </a:t>
            </a:r>
            <a:r>
              <a:rPr lang="en-US" sz="2400" dirty="0" smtClean="0"/>
              <a:t>fractions in </a:t>
            </a:r>
            <a:r>
              <a:rPr lang="en-US" sz="2400" dirty="0"/>
              <a:t>real-world </a:t>
            </a:r>
            <a:r>
              <a:rPr lang="en-US" sz="2400" dirty="0" smtClean="0"/>
              <a:t>and mathematical situations</a:t>
            </a:r>
            <a:endParaRPr lang="en-US" sz="2400" dirty="0" smtClean="0">
              <a:solidFill>
                <a:srgbClr val="002060"/>
              </a:solidFill>
            </a:endParaRPr>
          </a:p>
          <a:p>
            <a:pPr marL="742950" indent="-742950">
              <a:buNone/>
            </a:pPr>
            <a:r>
              <a:rPr lang="en-US" sz="2400" dirty="0" smtClean="0">
                <a:solidFill>
                  <a:srgbClr val="002060"/>
                </a:solidFill>
              </a:rPr>
              <a:t>5.2.3. </a:t>
            </a:r>
            <a:r>
              <a:rPr lang="en-US" sz="2400" b="1" dirty="0">
                <a:solidFill>
                  <a:srgbClr val="FF0000"/>
                </a:solidFill>
              </a:rPr>
              <a:t>Understand</a:t>
            </a:r>
            <a:r>
              <a:rPr lang="en-US" sz="2400" dirty="0"/>
              <a:t> and interpret equations and inequalities involving variables and whole numbers, and use them to represent and solve real-world and mathematical problems</a:t>
            </a:r>
            <a:r>
              <a:rPr lang="en-US" sz="2400" dirty="0" smtClean="0"/>
              <a:t>.</a:t>
            </a:r>
          </a:p>
          <a:p>
            <a:pPr marL="742950" indent="-742950">
              <a:buNone/>
            </a:pPr>
            <a:r>
              <a:rPr lang="en-US" sz="2400" dirty="0" smtClean="0"/>
              <a:t>6.1.2. </a:t>
            </a:r>
            <a:r>
              <a:rPr lang="en-US" sz="2400" b="1" dirty="0">
                <a:solidFill>
                  <a:srgbClr val="FF0000"/>
                </a:solidFill>
              </a:rPr>
              <a:t>Understand </a:t>
            </a:r>
            <a:r>
              <a:rPr lang="en-US" sz="2400" dirty="0"/>
              <a:t>the concept of ratio and its relationship to fractions and to the multiplication and division of whole numbers</a:t>
            </a:r>
            <a:r>
              <a:rPr lang="en-US" sz="2400" dirty="0" smtClean="0"/>
              <a:t>.</a:t>
            </a:r>
            <a:endParaRPr lang="en-US" sz="2400" dirty="0"/>
          </a:p>
        </p:txBody>
      </p:sp>
    </p:spTree>
    <p:extLst>
      <p:ext uri="{BB962C8B-B14F-4D97-AF65-F5344CB8AC3E}">
        <p14:creationId xmlns:p14="http://schemas.microsoft.com/office/powerpoint/2010/main" val="6050098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002060"/>
                </a:solidFill>
              </a:rPr>
              <a:t>Reflection</a:t>
            </a:r>
            <a:endParaRPr lang="en-US" b="1" dirty="0">
              <a:solidFill>
                <a:srgbClr val="002060"/>
              </a:solidFill>
            </a:endParaRPr>
          </a:p>
        </p:txBody>
      </p:sp>
      <p:sp>
        <p:nvSpPr>
          <p:cNvPr id="3" name="Content Placeholder 2"/>
          <p:cNvSpPr>
            <a:spLocks noGrp="1"/>
          </p:cNvSpPr>
          <p:nvPr>
            <p:ph idx="1"/>
          </p:nvPr>
        </p:nvSpPr>
        <p:spPr>
          <a:xfrm>
            <a:off x="1255559" y="1606076"/>
            <a:ext cx="7431240" cy="4351338"/>
          </a:xfrm>
        </p:spPr>
        <p:txBody>
          <a:bodyPr/>
          <a:lstStyle/>
          <a:p>
            <a:r>
              <a:rPr lang="en-US" dirty="0" smtClean="0">
                <a:solidFill>
                  <a:srgbClr val="002060"/>
                </a:solidFill>
              </a:rPr>
              <a:t>What lessons can we learn from these </a:t>
            </a:r>
            <a:r>
              <a:rPr lang="en-US" dirty="0" smtClean="0"/>
              <a:t>classroom </a:t>
            </a:r>
            <a:r>
              <a:rPr lang="en-US" dirty="0" smtClean="0">
                <a:solidFill>
                  <a:srgbClr val="002060"/>
                </a:solidFill>
              </a:rPr>
              <a:t>implementations?</a:t>
            </a:r>
          </a:p>
          <a:p>
            <a:endParaRPr lang="en-US" dirty="0">
              <a:solidFill>
                <a:srgbClr val="002060"/>
              </a:solidFill>
            </a:endParaRPr>
          </a:p>
          <a:p>
            <a:r>
              <a:rPr lang="en-US" dirty="0" smtClean="0">
                <a:solidFill>
                  <a:srgbClr val="002060"/>
                </a:solidFill>
              </a:rPr>
              <a:t>What implications do they have for your work?</a:t>
            </a:r>
            <a:endParaRPr lang="en-US" dirty="0">
              <a:solidFill>
                <a:srgbClr val="002060"/>
              </a:solidFill>
            </a:endParaRPr>
          </a:p>
        </p:txBody>
      </p:sp>
    </p:spTree>
    <p:extLst>
      <p:ext uri="{BB962C8B-B14F-4D97-AF65-F5344CB8AC3E}">
        <p14:creationId xmlns:p14="http://schemas.microsoft.com/office/powerpoint/2010/main" val="40664825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i="1" dirty="0" smtClean="0">
                <a:solidFill>
                  <a:srgbClr val="002060"/>
                </a:solidFill>
              </a:rPr>
              <a:t>Principles to Actions </a:t>
            </a:r>
            <a:r>
              <a:rPr lang="en-US" sz="4000" b="1" dirty="0" smtClean="0">
                <a:solidFill>
                  <a:srgbClr val="002060"/>
                </a:solidFill>
              </a:rPr>
              <a:t>Resources</a:t>
            </a:r>
            <a:endParaRPr lang="en-US" sz="4000" b="1" dirty="0">
              <a:solidFill>
                <a:srgbClr val="002060"/>
              </a:solidFill>
            </a:endParaRPr>
          </a:p>
        </p:txBody>
      </p:sp>
      <p:sp>
        <p:nvSpPr>
          <p:cNvPr id="4" name="Content Placeholder 3"/>
          <p:cNvSpPr>
            <a:spLocks noGrp="1"/>
          </p:cNvSpPr>
          <p:nvPr>
            <p:ph idx="1"/>
          </p:nvPr>
        </p:nvSpPr>
        <p:spPr/>
        <p:txBody>
          <a:bodyPr>
            <a:noAutofit/>
          </a:bodyPr>
          <a:lstStyle/>
          <a:p>
            <a:pPr lvl="0"/>
            <a:r>
              <a:rPr lang="en-US" sz="2300" i="1" dirty="0">
                <a:solidFill>
                  <a:srgbClr val="002060"/>
                </a:solidFill>
              </a:rPr>
              <a:t>Principles to Actions </a:t>
            </a:r>
            <a:r>
              <a:rPr lang="en-US" sz="2300" dirty="0">
                <a:solidFill>
                  <a:srgbClr val="002060"/>
                </a:solidFill>
              </a:rPr>
              <a:t>Executive Summary </a:t>
            </a:r>
            <a:br>
              <a:rPr lang="en-US" sz="2300" dirty="0">
                <a:solidFill>
                  <a:srgbClr val="002060"/>
                </a:solidFill>
              </a:rPr>
            </a:br>
            <a:r>
              <a:rPr lang="en-US" sz="2300" dirty="0">
                <a:solidFill>
                  <a:srgbClr val="002060"/>
                </a:solidFill>
              </a:rPr>
              <a:t>(in English and Spanish)</a:t>
            </a:r>
          </a:p>
          <a:p>
            <a:pPr lvl="0"/>
            <a:r>
              <a:rPr lang="en-US" sz="2300" i="1" dirty="0">
                <a:solidFill>
                  <a:srgbClr val="002060"/>
                </a:solidFill>
              </a:rPr>
              <a:t>Principles to Actions </a:t>
            </a:r>
            <a:r>
              <a:rPr lang="en-US" sz="2300" dirty="0">
                <a:solidFill>
                  <a:srgbClr val="002060"/>
                </a:solidFill>
              </a:rPr>
              <a:t>overview presentation</a:t>
            </a:r>
          </a:p>
          <a:p>
            <a:pPr lvl="0"/>
            <a:r>
              <a:rPr lang="en-US" sz="2300" i="1" dirty="0">
                <a:solidFill>
                  <a:srgbClr val="002060"/>
                </a:solidFill>
              </a:rPr>
              <a:t>Principles to Actions </a:t>
            </a:r>
            <a:r>
              <a:rPr lang="en-US" sz="2300" dirty="0">
                <a:solidFill>
                  <a:srgbClr val="002060"/>
                </a:solidFill>
              </a:rPr>
              <a:t>professional development guide (Reflection Guide)</a:t>
            </a:r>
          </a:p>
          <a:p>
            <a:pPr lvl="0"/>
            <a:r>
              <a:rPr lang="en-US" sz="2300" dirty="0">
                <a:solidFill>
                  <a:srgbClr val="002060"/>
                </a:solidFill>
              </a:rPr>
              <a:t>Mathematics Teaching Practices presentations</a:t>
            </a:r>
          </a:p>
          <a:p>
            <a:pPr lvl="1"/>
            <a:r>
              <a:rPr lang="en-US" sz="2300" dirty="0">
                <a:solidFill>
                  <a:srgbClr val="002060"/>
                </a:solidFill>
              </a:rPr>
              <a:t>Elementary case, multiplication (Mr. Harris)</a:t>
            </a:r>
          </a:p>
          <a:p>
            <a:pPr lvl="1"/>
            <a:r>
              <a:rPr lang="en-US" sz="2300" dirty="0">
                <a:solidFill>
                  <a:srgbClr val="002060"/>
                </a:solidFill>
              </a:rPr>
              <a:t>Middle school case, proportional reasoning (Mr. Donnelly) (in English and Spanish)</a:t>
            </a:r>
          </a:p>
          <a:p>
            <a:pPr lvl="1"/>
            <a:r>
              <a:rPr lang="en-US" sz="2300" dirty="0">
                <a:solidFill>
                  <a:srgbClr val="002060"/>
                </a:solidFill>
              </a:rPr>
              <a:t>High school case, exponential functions (Ms. Culver)</a:t>
            </a:r>
          </a:p>
          <a:p>
            <a:pPr lvl="0"/>
            <a:r>
              <a:rPr lang="en-US" sz="2300" i="1" dirty="0">
                <a:solidFill>
                  <a:srgbClr val="002060"/>
                </a:solidFill>
              </a:rPr>
              <a:t>Principles to Actions </a:t>
            </a:r>
            <a:r>
              <a:rPr lang="en-US" sz="2300" dirty="0">
                <a:solidFill>
                  <a:srgbClr val="002060"/>
                </a:solidFill>
              </a:rPr>
              <a:t>Spanish </a:t>
            </a:r>
            <a:r>
              <a:rPr lang="en-US" sz="2300" dirty="0" smtClean="0">
                <a:solidFill>
                  <a:srgbClr val="002060"/>
                </a:solidFill>
              </a:rPr>
              <a:t>translation</a:t>
            </a:r>
            <a:endParaRPr lang="en-US" sz="2300" dirty="0">
              <a:solidFill>
                <a:srgbClr val="002060"/>
              </a:solidFill>
            </a:endParaRPr>
          </a:p>
        </p:txBody>
      </p:sp>
    </p:spTree>
    <p:extLst>
      <p:ext uri="{BB962C8B-B14F-4D97-AF65-F5344CB8AC3E}">
        <p14:creationId xmlns:p14="http://schemas.microsoft.com/office/powerpoint/2010/main" val="37512124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8" y="147255"/>
            <a:ext cx="7299435" cy="1143000"/>
          </a:xfrm>
        </p:spPr>
        <p:txBody>
          <a:bodyPr>
            <a:normAutofit fontScale="90000"/>
          </a:bodyPr>
          <a:lstStyle/>
          <a:p>
            <a:r>
              <a:rPr lang="en-US" sz="4000" dirty="0">
                <a:solidFill>
                  <a:srgbClr val="002060"/>
                </a:solidFill>
              </a:rPr>
              <a:t>http://www.nctm.org/PtAToolkit/</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364" y="1255021"/>
            <a:ext cx="7062952" cy="487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4102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2588" y="1300332"/>
            <a:ext cx="7810500" cy="1470025"/>
          </a:xfrm>
        </p:spPr>
        <p:txBody>
          <a:bodyPr>
            <a:normAutofit/>
          </a:bodyPr>
          <a:lstStyle/>
          <a:p>
            <a:r>
              <a:rPr lang="en-US" sz="6600" dirty="0" smtClean="0">
                <a:solidFill>
                  <a:srgbClr val="002060"/>
                </a:solidFill>
              </a:rPr>
              <a:t>Thank You!</a:t>
            </a:r>
            <a:endParaRPr lang="en-US" sz="6600" dirty="0">
              <a:solidFill>
                <a:srgbClr val="002060"/>
              </a:solidFill>
            </a:endParaRPr>
          </a:p>
        </p:txBody>
      </p:sp>
      <p:sp>
        <p:nvSpPr>
          <p:cNvPr id="3" name="Subtitle 2"/>
          <p:cNvSpPr>
            <a:spLocks noGrp="1"/>
          </p:cNvSpPr>
          <p:nvPr>
            <p:ph type="subTitle" idx="1"/>
          </p:nvPr>
        </p:nvSpPr>
        <p:spPr>
          <a:xfrm>
            <a:off x="1448813" y="3009900"/>
            <a:ext cx="7258050" cy="1752600"/>
          </a:xfrm>
        </p:spPr>
        <p:txBody>
          <a:bodyPr>
            <a:normAutofit fontScale="92500" lnSpcReduction="20000"/>
          </a:bodyPr>
          <a:lstStyle/>
          <a:p>
            <a:r>
              <a:rPr lang="en-US" sz="4000" dirty="0" smtClean="0">
                <a:solidFill>
                  <a:srgbClr val="002060"/>
                </a:solidFill>
              </a:rPr>
              <a:t>Diane Briars</a:t>
            </a:r>
          </a:p>
          <a:p>
            <a:r>
              <a:rPr lang="en-US" sz="4000" dirty="0" smtClean="0">
                <a:solidFill>
                  <a:srgbClr val="002060"/>
                </a:solidFill>
                <a:hlinkClick r:id="rId3"/>
              </a:rPr>
              <a:t>dbriars@nctm.org</a:t>
            </a:r>
            <a:endParaRPr lang="en-US" sz="4000" dirty="0" smtClean="0">
              <a:solidFill>
                <a:srgbClr val="002060"/>
              </a:solidFill>
            </a:endParaRPr>
          </a:p>
          <a:p>
            <a:r>
              <a:rPr lang="en-US" sz="4000" dirty="0" smtClean="0">
                <a:solidFill>
                  <a:srgbClr val="002060"/>
                </a:solidFill>
              </a:rPr>
              <a:t>nctm.org/briars</a:t>
            </a:r>
            <a:endParaRPr lang="en-US" sz="4000" dirty="0">
              <a:solidFill>
                <a:srgbClr val="002060"/>
              </a:solidFill>
            </a:endParaRPr>
          </a:p>
        </p:txBody>
      </p:sp>
    </p:spTree>
    <p:extLst>
      <p:ext uri="{BB962C8B-B14F-4D97-AF65-F5344CB8AC3E}">
        <p14:creationId xmlns:p14="http://schemas.microsoft.com/office/powerpoint/2010/main" val="3825959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sz="4000" b="1" dirty="0" smtClean="0">
                <a:solidFill>
                  <a:srgbClr val="002060"/>
                </a:solidFill>
                <a:latin typeface="+mj-lt"/>
              </a:rPr>
              <a:t>Curriculum Standards, </a:t>
            </a:r>
            <a:br>
              <a:rPr lang="en-US" sz="4000" b="1" dirty="0" smtClean="0">
                <a:solidFill>
                  <a:srgbClr val="002060"/>
                </a:solidFill>
                <a:latin typeface="+mj-lt"/>
              </a:rPr>
            </a:br>
            <a:r>
              <a:rPr lang="en-US" sz="4000" b="1" dirty="0" smtClean="0">
                <a:solidFill>
                  <a:srgbClr val="002060"/>
                </a:solidFill>
                <a:latin typeface="+mj-lt"/>
              </a:rPr>
              <a:t>Not Assessment Standards</a:t>
            </a:r>
          </a:p>
        </p:txBody>
      </p:sp>
      <p:sp>
        <p:nvSpPr>
          <p:cNvPr id="3" name="Content Placeholder 2"/>
          <p:cNvSpPr>
            <a:spLocks noGrp="1"/>
          </p:cNvSpPr>
          <p:nvPr>
            <p:ph idx="1"/>
          </p:nvPr>
        </p:nvSpPr>
        <p:spPr>
          <a:xfrm>
            <a:off x="1387365" y="1866900"/>
            <a:ext cx="7299435" cy="4525963"/>
          </a:xfrm>
        </p:spPr>
        <p:txBody>
          <a:bodyPr>
            <a:normAutofit/>
          </a:bodyPr>
          <a:lstStyle/>
          <a:p>
            <a:pPr marL="971550" indent="-971550">
              <a:buNone/>
            </a:pPr>
            <a:r>
              <a:rPr lang="en-US" dirty="0" smtClean="0">
                <a:ea typeface="+mn-ea"/>
              </a:rPr>
              <a:t>9.2.1 </a:t>
            </a:r>
            <a:r>
              <a:rPr lang="en-US" b="1" dirty="0">
                <a:solidFill>
                  <a:srgbClr val="FF0000"/>
                </a:solidFill>
              </a:rPr>
              <a:t>Understand</a:t>
            </a:r>
            <a:r>
              <a:rPr lang="en-US" dirty="0"/>
              <a:t> </a:t>
            </a:r>
            <a:r>
              <a:rPr lang="en-US" dirty="0" smtClean="0"/>
              <a:t>the concept of function</a:t>
            </a:r>
            <a:r>
              <a:rPr lang="en-US" dirty="0"/>
              <a:t>, </a:t>
            </a:r>
            <a:r>
              <a:rPr lang="en-US" dirty="0" smtClean="0"/>
              <a:t>and identify important features of functions and other relations using symbolic and graphical methods where appropriate.</a:t>
            </a:r>
            <a:endParaRPr lang="en-US" dirty="0">
              <a:solidFill>
                <a:srgbClr val="002060"/>
              </a:solidFill>
              <a:ea typeface="+mn-ea"/>
            </a:endParaRPr>
          </a:p>
        </p:txBody>
      </p:sp>
    </p:spTree>
    <p:extLst>
      <p:ext uri="{BB962C8B-B14F-4D97-AF65-F5344CB8AC3E}">
        <p14:creationId xmlns:p14="http://schemas.microsoft.com/office/powerpoint/2010/main" val="926817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1295400" y="376054"/>
            <a:ext cx="7620000" cy="94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buClr>
                <a:srgbClr val="000000"/>
              </a:buClr>
              <a:buSzPct val="25000"/>
              <a:defRPr/>
            </a:pPr>
            <a:r>
              <a:rPr lang="en-US" sz="4400" b="1" dirty="0" smtClean="0">
                <a:solidFill>
                  <a:srgbClr val="002060"/>
                </a:solidFill>
                <a:latin typeface="+mj-lt"/>
                <a:ea typeface="Osaka" charset="0"/>
                <a:cs typeface="Osaka" charset="0"/>
              </a:rPr>
              <a:t>Why Focus on Understanding?</a:t>
            </a:r>
            <a:r>
              <a:rPr lang="en-US" sz="4800" dirty="0" smtClean="0">
                <a:solidFill>
                  <a:schemeClr val="bg1"/>
                </a:solidFill>
                <a:latin typeface="+mj-lt"/>
                <a:ea typeface="Osaka" charset="0"/>
                <a:cs typeface="Osaka" charset="0"/>
              </a:rPr>
              <a:t>?</a:t>
            </a:r>
            <a:endParaRPr lang="en-US" sz="4800" dirty="0">
              <a:solidFill>
                <a:schemeClr val="bg1"/>
              </a:solidFill>
              <a:latin typeface="+mj-lt"/>
              <a:ea typeface="+mj-ea"/>
              <a:cs typeface="+mj-cs"/>
            </a:endParaRPr>
          </a:p>
        </p:txBody>
      </p:sp>
      <p:sp>
        <p:nvSpPr>
          <p:cNvPr id="3" name="Content Placeholder 2"/>
          <p:cNvSpPr>
            <a:spLocks noGrp="1"/>
          </p:cNvSpPr>
          <p:nvPr>
            <p:ph idx="1"/>
          </p:nvPr>
        </p:nvSpPr>
        <p:spPr/>
        <p:txBody>
          <a:bodyPr>
            <a:noAutofit/>
          </a:bodyPr>
          <a:lstStyle/>
          <a:p>
            <a:pPr>
              <a:spcBef>
                <a:spcPts val="1800"/>
              </a:spcBef>
            </a:pPr>
            <a:r>
              <a:rPr lang="en-US" dirty="0" smtClean="0">
                <a:solidFill>
                  <a:srgbClr val="002060"/>
                </a:solidFill>
              </a:rPr>
              <a:t>Understanding facilitates initial learning and retention.</a:t>
            </a:r>
          </a:p>
          <a:p>
            <a:pPr>
              <a:spcBef>
                <a:spcPts val="1800"/>
              </a:spcBef>
            </a:pPr>
            <a:r>
              <a:rPr lang="en-US" dirty="0" smtClean="0">
                <a:solidFill>
                  <a:srgbClr val="002060"/>
                </a:solidFill>
              </a:rPr>
              <a:t>Understanding supports appropriate application and transfer.</a:t>
            </a:r>
          </a:p>
        </p:txBody>
      </p:sp>
    </p:spTree>
    <p:extLst>
      <p:ext uri="{BB962C8B-B14F-4D97-AF65-F5344CB8AC3E}">
        <p14:creationId xmlns:p14="http://schemas.microsoft.com/office/powerpoint/2010/main" val="157268748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123677"/>
            <a:ext cx="7859713" cy="14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SzPct val="25000"/>
              <a:defRPr/>
            </a:pPr>
            <a:r>
              <a:rPr lang="en-US" sz="4400" b="1" dirty="0">
                <a:solidFill>
                  <a:srgbClr val="003366"/>
                </a:solidFill>
                <a:latin typeface="+mj-lt"/>
                <a:ea typeface="Osaka" charset="0"/>
                <a:cs typeface="Osaka" charset="0"/>
              </a:rPr>
              <a:t>Key Features of </a:t>
            </a:r>
            <a:r>
              <a:rPr lang="en-US" sz="4400" b="1" dirty="0" smtClean="0">
                <a:solidFill>
                  <a:srgbClr val="003366"/>
                </a:solidFill>
                <a:latin typeface="+mj-lt"/>
                <a:ea typeface="Osaka" charset="0"/>
                <a:cs typeface="Osaka" charset="0"/>
              </a:rPr>
              <a:t>Minnesota Academic Standards</a:t>
            </a:r>
            <a:endParaRPr lang="en-US" sz="4400" b="1" dirty="0">
              <a:solidFill>
                <a:srgbClr val="003366"/>
              </a:solidFill>
              <a:latin typeface="+mj-lt"/>
              <a:ea typeface="+mj-ea"/>
              <a:cs typeface="+mj-cs"/>
            </a:endParaRPr>
          </a:p>
        </p:txBody>
      </p:sp>
      <p:sp>
        <p:nvSpPr>
          <p:cNvPr id="6" name="Shape 172"/>
          <p:cNvSpPr txBox="1">
            <a:spLocks/>
          </p:cNvSpPr>
          <p:nvPr/>
        </p:nvSpPr>
        <p:spPr>
          <a:xfrm>
            <a:off x="1037230" y="1600200"/>
            <a:ext cx="7375786" cy="4801274"/>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a:buFont typeface="Arial" panose="020B0604020202020204" pitchFamily="34" charset="0"/>
              <a:buChar char="•"/>
            </a:pPr>
            <a:r>
              <a:rPr lang="en-US" sz="3000" dirty="0">
                <a:solidFill>
                  <a:srgbClr val="002060"/>
                </a:solidFill>
              </a:rPr>
              <a:t>All students should learn </a:t>
            </a:r>
            <a:r>
              <a:rPr lang="en-US" sz="3000" dirty="0" smtClean="0">
                <a:solidFill>
                  <a:srgbClr val="002060"/>
                </a:solidFill>
              </a:rPr>
              <a:t>important mathematical </a:t>
            </a:r>
            <a:r>
              <a:rPr lang="en-US" sz="3000" dirty="0">
                <a:solidFill>
                  <a:srgbClr val="002060"/>
                </a:solidFill>
              </a:rPr>
              <a:t>concepts, skills, and relationships </a:t>
            </a:r>
            <a:r>
              <a:rPr lang="en-US" sz="3000" b="1" dirty="0">
                <a:solidFill>
                  <a:srgbClr val="FF0000"/>
                </a:solidFill>
              </a:rPr>
              <a:t>with </a:t>
            </a:r>
            <a:r>
              <a:rPr lang="en-US" sz="3000" b="1" dirty="0" smtClean="0">
                <a:solidFill>
                  <a:srgbClr val="FF0000"/>
                </a:solidFill>
              </a:rPr>
              <a:t>understanding</a:t>
            </a:r>
            <a:r>
              <a:rPr lang="en-US" sz="3000" dirty="0" smtClean="0">
                <a:solidFill>
                  <a:srgbClr val="002060"/>
                </a:solidFill>
              </a:rPr>
              <a:t>.</a:t>
            </a:r>
          </a:p>
          <a:p>
            <a:pPr>
              <a:buFont typeface="Arial" panose="020B0604020202020204" pitchFamily="34" charset="0"/>
              <a:buChar char="•"/>
            </a:pPr>
            <a:r>
              <a:rPr lang="en-US" sz="3000" dirty="0" smtClean="0">
                <a:solidFill>
                  <a:srgbClr val="002060"/>
                </a:solidFill>
              </a:rPr>
              <a:t>The </a:t>
            </a:r>
            <a:r>
              <a:rPr lang="en-US" sz="3000" dirty="0">
                <a:solidFill>
                  <a:srgbClr val="002060"/>
                </a:solidFill>
              </a:rPr>
              <a:t>standards </a:t>
            </a:r>
            <a:r>
              <a:rPr lang="en-US" sz="3000" dirty="0" smtClean="0">
                <a:solidFill>
                  <a:srgbClr val="002060"/>
                </a:solidFill>
              </a:rPr>
              <a:t>and benchmarks . . . describe </a:t>
            </a:r>
            <a:r>
              <a:rPr lang="en-US" sz="3000" dirty="0">
                <a:solidFill>
                  <a:srgbClr val="002060"/>
                </a:solidFill>
              </a:rPr>
              <a:t>a connected body of mathematical knowledge that </a:t>
            </a:r>
            <a:r>
              <a:rPr lang="en-US" sz="3000" dirty="0" smtClean="0">
                <a:solidFill>
                  <a:srgbClr val="002060"/>
                </a:solidFill>
              </a:rPr>
              <a:t>is acquired </a:t>
            </a:r>
            <a:r>
              <a:rPr lang="en-US" sz="3000" dirty="0">
                <a:solidFill>
                  <a:srgbClr val="002060"/>
                </a:solidFill>
              </a:rPr>
              <a:t>through the processes of problem solving, reasoning and proof, </a:t>
            </a:r>
            <a:r>
              <a:rPr lang="en-US" sz="3000" dirty="0" smtClean="0">
                <a:solidFill>
                  <a:srgbClr val="002060"/>
                </a:solidFill>
              </a:rPr>
              <a:t>communication ,connections</a:t>
            </a:r>
            <a:r>
              <a:rPr lang="en-US" sz="3000" dirty="0">
                <a:solidFill>
                  <a:srgbClr val="002060"/>
                </a:solidFill>
              </a:rPr>
              <a:t>, and representation.</a:t>
            </a:r>
            <a:endParaRPr lang="en-US" sz="3000" b="1" dirty="0">
              <a:solidFill>
                <a:srgbClr val="002060"/>
              </a:solidFill>
              <a:latin typeface="+mn-lt"/>
              <a:cs typeface="Calibri" pitchFamily="34" charset="0"/>
            </a:endParaRPr>
          </a:p>
        </p:txBody>
      </p:sp>
    </p:spTree>
    <p:extLst>
      <p:ext uri="{BB962C8B-B14F-4D97-AF65-F5344CB8AC3E}">
        <p14:creationId xmlns:p14="http://schemas.microsoft.com/office/powerpoint/2010/main" val="313437369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8579</TotalTime>
  <Words>4030</Words>
  <Application>Microsoft Office PowerPoint</Application>
  <PresentationFormat>On-screen Show (4:3)</PresentationFormat>
  <Paragraphs>534</Paragraphs>
  <Slides>63</Slides>
  <Notes>48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63</vt:i4>
      </vt:variant>
    </vt:vector>
  </HeadingPairs>
  <TitlesOfParts>
    <vt:vector size="76" baseType="lpstr">
      <vt:lpstr>MS PGothic</vt:lpstr>
      <vt:lpstr>Arial</vt:lpstr>
      <vt:lpstr>Calibri</vt:lpstr>
      <vt:lpstr>Century Gothic</vt:lpstr>
      <vt:lpstr>ＭＳ 明朝</vt:lpstr>
      <vt:lpstr>Osaka</vt:lpstr>
      <vt:lpstr>Times</vt:lpstr>
      <vt:lpstr>Times New Roman</vt:lpstr>
      <vt:lpstr>Verdana</vt:lpstr>
      <vt:lpstr>Office Theme</vt:lpstr>
      <vt:lpstr>1_Office Theme</vt:lpstr>
      <vt:lpstr>1_Custom Design</vt:lpstr>
      <vt:lpstr>Custom Design</vt:lpstr>
      <vt:lpstr>PowerPoint Presentation</vt:lpstr>
      <vt:lpstr>Agenda</vt:lpstr>
      <vt:lpstr> </vt:lpstr>
      <vt:lpstr>PowerPoint Presentation</vt:lpstr>
      <vt:lpstr>PowerPoint Presentation</vt:lpstr>
      <vt:lpstr>Curriculum Standards,  Not Assessment Standards</vt:lpstr>
      <vt:lpstr>Curriculum Standards,  Not Assessment Standards</vt:lpstr>
      <vt:lpstr>PowerPoint Presentation</vt:lpstr>
      <vt:lpstr>PowerPoint Presentation</vt:lpstr>
      <vt:lpstr>PowerPoint Presentation</vt:lpstr>
      <vt:lpstr>Implementing MN Academic Standards requires</vt:lpstr>
      <vt:lpstr>PowerPoint Presentation</vt:lpstr>
      <vt:lpstr>PowerPoint Presentation</vt:lpstr>
      <vt:lpstr>PowerPoint Presentation</vt:lpstr>
      <vt:lpstr>PowerPoint Presentation</vt:lpstr>
      <vt:lpstr>PowerPoint Presentation</vt:lpstr>
      <vt:lpstr>PowerPoint Presentation</vt:lpstr>
      <vt:lpstr>Looking into the Classroom</vt:lpstr>
      <vt:lpstr>Mathematics Learning Band Concert Task</vt:lpstr>
      <vt:lpstr>Mathematics Learning Pay It Forward Task</vt:lpstr>
      <vt:lpstr>PowerPoint Presentation</vt:lpstr>
      <vt:lpstr>PowerPoint Presentation</vt:lpstr>
      <vt:lpstr>PowerPoint Presentation</vt:lpstr>
      <vt:lpstr>PowerPoint Presentation</vt:lpstr>
      <vt:lpstr>Why Tasks Matter</vt:lpstr>
      <vt:lpstr>Why Tasks Matter</vt:lpstr>
      <vt:lpstr>PowerPoint Presentation</vt:lpstr>
      <vt:lpstr>The Band Concert</vt:lpstr>
      <vt:lpstr>Pay It Forward</vt:lpstr>
      <vt:lpstr>Higher-Level Tasks</vt:lpstr>
      <vt:lpstr>Lower-Level Tasks</vt:lpstr>
      <vt:lpstr>PowerPoint Presentation</vt:lpstr>
      <vt:lpstr>Task Analysis Guide</vt:lpstr>
      <vt:lpstr>Core Instructional Issue</vt:lpstr>
      <vt:lpstr>PowerPoint Presentation</vt:lpstr>
      <vt:lpstr>PowerPoint Presentation</vt:lpstr>
      <vt:lpstr>PowerPoint Presentation</vt:lpstr>
      <vt:lpstr>PowerPoint Presentation</vt:lpstr>
      <vt:lpstr>The Band Concert</vt:lpstr>
      <vt:lpstr>Pay It Forward</vt:lpstr>
      <vt:lpstr>Planning with the Student in Mind</vt:lpstr>
      <vt:lpstr>Five Practices for Orchestrating Productive Discussions</vt:lpstr>
      <vt:lpstr>PowerPoint Presentation</vt:lpstr>
      <vt:lpstr>The Case of Jeff Ziegler High School </vt:lpstr>
      <vt:lpstr>The S Pattern Task1</vt:lpstr>
      <vt:lpstr>PowerPoint Presentation</vt:lpstr>
      <vt:lpstr>PowerPoint Presentation</vt:lpstr>
      <vt:lpstr>PowerPoint Presentation</vt:lpstr>
      <vt:lpstr>Lens for Watching the Video Clip 1 </vt:lpstr>
      <vt:lpstr>Video Clip 1</vt:lpstr>
      <vt:lpstr>Lens for Watching the Video Clip 1 </vt:lpstr>
      <vt:lpstr>PowerPoint Presentation</vt:lpstr>
      <vt:lpstr>PowerPoint Presentation</vt:lpstr>
      <vt:lpstr>Lens for Watching the Video  Clip 2</vt:lpstr>
      <vt:lpstr>Video Clip 2</vt:lpstr>
      <vt:lpstr>Lens for Watching the Video  Clip 2</vt:lpstr>
      <vt:lpstr>PowerPoint Presentation</vt:lpstr>
      <vt:lpstr>Planning with the Student in Mind</vt:lpstr>
      <vt:lpstr>PowerPoint Presentation</vt:lpstr>
      <vt:lpstr>Reflection</vt:lpstr>
      <vt:lpstr>Principles to Actions Resources</vt:lpstr>
      <vt:lpstr>http://www.nctm.org/PtAToolkit/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to Actions PowerPoint template</dc:title>
  <dc:creator>Ken Krehbiel</dc:creator>
  <cp:keywords>Principles to Actions</cp:keywords>
  <cp:lastModifiedBy>Diane</cp:lastModifiedBy>
  <cp:revision>382</cp:revision>
  <dcterms:created xsi:type="dcterms:W3CDTF">2014-03-11T13:01:44Z</dcterms:created>
  <dcterms:modified xsi:type="dcterms:W3CDTF">2016-05-05T10:25:50Z</dcterms:modified>
</cp:coreProperties>
</file>